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2" r:id="rId3"/>
    <p:sldMasterId id="2147483655" r:id="rId4"/>
    <p:sldMasterId id="2147483672" r:id="rId5"/>
  </p:sldMasterIdLst>
  <p:notesMasterIdLst>
    <p:notesMasterId r:id="rId19"/>
  </p:notesMasterIdLst>
  <p:sldIdLst>
    <p:sldId id="423" r:id="rId6"/>
    <p:sldId id="257" r:id="rId7"/>
    <p:sldId id="424" r:id="rId8"/>
    <p:sldId id="425" r:id="rId9"/>
    <p:sldId id="426" r:id="rId10"/>
    <p:sldId id="427" r:id="rId11"/>
    <p:sldId id="428" r:id="rId12"/>
    <p:sldId id="429" r:id="rId13"/>
    <p:sldId id="430" r:id="rId14"/>
    <p:sldId id="431" r:id="rId15"/>
    <p:sldId id="432" r:id="rId16"/>
    <p:sldId id="433" r:id="rId17"/>
    <p:sldId id="434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3FD"/>
    <a:srgbClr val="346FC2"/>
    <a:srgbClr val="CFE8FF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5" autoAdjust="0"/>
    <p:restoredTop sz="94554" autoAdjust="0"/>
  </p:normalViewPr>
  <p:slideViewPr>
    <p:cSldViewPr snapToGrid="0">
      <p:cViewPr>
        <p:scale>
          <a:sx n="100" d="100"/>
          <a:sy n="100" d="100"/>
        </p:scale>
        <p:origin x="-948" y="-270"/>
      </p:cViewPr>
      <p:guideLst>
        <p:guide orient="horz" pos="692"/>
        <p:guide pos="4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4.3478828356840499E-2"/>
          <c:w val="0.93250172245899565"/>
          <c:h val="0.85101283193581889"/>
        </c:manualLayout>
      </c:layout>
      <c:areaChart>
        <c:grouping val="standard"/>
        <c:varyColors val="0"/>
        <c:ser>
          <c:idx val="4"/>
          <c:order val="5"/>
          <c:tx>
            <c:strRef>
              <c:f>Лист1!$G$1</c:f>
              <c:strCache>
                <c:ptCount val="1"/>
                <c:pt idx="0">
                  <c:v>услуги</c:v>
                </c:pt>
              </c:strCache>
            </c:strRef>
          </c:tx>
          <c:spPr>
            <a:solidFill>
              <a:srgbClr val="EBEBEB"/>
            </a:solidFill>
          </c:spPr>
          <c:cat>
            <c:strRef>
              <c:f>Лист1!$A$2:$A$18</c:f>
              <c:strCache>
                <c:ptCount val="13"/>
                <c:pt idx="0">
                  <c:v>май</c:v>
                </c:pt>
                <c:pt idx="1">
                  <c:v>июнь</c:v>
                </c:pt>
                <c:pt idx="2">
                  <c:v>июль</c:v>
                </c:pt>
                <c:pt idx="3">
                  <c:v>август</c:v>
                </c:pt>
                <c:pt idx="4">
                  <c:v>сентябрь</c:v>
                </c:pt>
                <c:pt idx="5">
                  <c:v>октябрь</c:v>
                </c:pt>
                <c:pt idx="6">
                  <c:v>ноябрь</c:v>
                </c:pt>
                <c:pt idx="7">
                  <c:v>декабрь</c:v>
                </c:pt>
                <c:pt idx="8">
                  <c:v>январь</c:v>
                </c:pt>
                <c:pt idx="9">
                  <c:v>февраль</c:v>
                </c:pt>
                <c:pt idx="10">
                  <c:v>март</c:v>
                </c:pt>
                <c:pt idx="11">
                  <c:v>апрель</c:v>
                </c:pt>
                <c:pt idx="12">
                  <c:v>май</c:v>
                </c:pt>
              </c:strCache>
            </c:strRef>
          </c:cat>
          <c:val>
            <c:numRef>
              <c:f>Лист1!$G$2:$G$18</c:f>
              <c:numCache>
                <c:formatCode>#,##0.####</c:formatCode>
                <c:ptCount val="13"/>
                <c:pt idx="0">
                  <c:v>103.52</c:v>
                </c:pt>
                <c:pt idx="1">
                  <c:v>104.06</c:v>
                </c:pt>
                <c:pt idx="2">
                  <c:v>104.51</c:v>
                </c:pt>
                <c:pt idx="3">
                  <c:v>104.66</c:v>
                </c:pt>
                <c:pt idx="4">
                  <c:v>105.54</c:v>
                </c:pt>
                <c:pt idx="5">
                  <c:v>106.24</c:v>
                </c:pt>
                <c:pt idx="6" formatCode="General">
                  <c:v>107.21</c:v>
                </c:pt>
                <c:pt idx="7" formatCode="General">
                  <c:v>107.17</c:v>
                </c:pt>
                <c:pt idx="8" formatCode="General">
                  <c:v>100.58</c:v>
                </c:pt>
                <c:pt idx="9" formatCode="General">
                  <c:v>101.2</c:v>
                </c:pt>
                <c:pt idx="10" formatCode="General">
                  <c:v>101.74</c:v>
                </c:pt>
                <c:pt idx="11" formatCode="General">
                  <c:v>103.15</c:v>
                </c:pt>
                <c:pt idx="12" formatCode="General">
                  <c:v>103.88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698240"/>
        <c:axId val="88712320"/>
      </c:areaChar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продовольственные товары</c:v>
                </c:pt>
              </c:strCache>
            </c:strRef>
          </c:tx>
          <c:spPr>
            <a:ln w="28575" cap="rnd">
              <a:solidFill>
                <a:srgbClr val="46AA98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Лист1!$A$2:$A$18</c:f>
              <c:strCache>
                <c:ptCount val="13"/>
                <c:pt idx="0">
                  <c:v>май</c:v>
                </c:pt>
                <c:pt idx="1">
                  <c:v>июнь</c:v>
                </c:pt>
                <c:pt idx="2">
                  <c:v>июль</c:v>
                </c:pt>
                <c:pt idx="3">
                  <c:v>август</c:v>
                </c:pt>
                <c:pt idx="4">
                  <c:v>сентябрь</c:v>
                </c:pt>
                <c:pt idx="5">
                  <c:v>октябрь</c:v>
                </c:pt>
                <c:pt idx="6">
                  <c:v>ноябрь</c:v>
                </c:pt>
                <c:pt idx="7">
                  <c:v>декабрь</c:v>
                </c:pt>
                <c:pt idx="8">
                  <c:v>январь</c:v>
                </c:pt>
                <c:pt idx="9">
                  <c:v>февраль</c:v>
                </c:pt>
                <c:pt idx="10">
                  <c:v>март</c:v>
                </c:pt>
                <c:pt idx="11">
                  <c:v>апрель</c:v>
                </c:pt>
                <c:pt idx="12">
                  <c:v>май</c:v>
                </c:pt>
              </c:strCache>
            </c:strRef>
          </c:cat>
          <c:val>
            <c:numRef>
              <c:f>Лист1!$B$2:$B$18</c:f>
              <c:numCache>
                <c:formatCode>#,##0.####</c:formatCode>
                <c:ptCount val="13"/>
                <c:pt idx="0">
                  <c:v>102.42</c:v>
                </c:pt>
                <c:pt idx="1">
                  <c:v>102.58</c:v>
                </c:pt>
                <c:pt idx="2">
                  <c:v>103.19</c:v>
                </c:pt>
                <c:pt idx="3">
                  <c:v>102.82</c:v>
                </c:pt>
                <c:pt idx="4">
                  <c:v>103.67</c:v>
                </c:pt>
                <c:pt idx="5">
                  <c:v>105.16</c:v>
                </c:pt>
                <c:pt idx="6" formatCode="General">
                  <c:v>106.98</c:v>
                </c:pt>
                <c:pt idx="7" formatCode="General">
                  <c:v>108.6</c:v>
                </c:pt>
                <c:pt idx="8" formatCode="General">
                  <c:v>100.78</c:v>
                </c:pt>
                <c:pt idx="9" formatCode="General">
                  <c:v>101.92</c:v>
                </c:pt>
                <c:pt idx="10" formatCode="General">
                  <c:v>102.28</c:v>
                </c:pt>
                <c:pt idx="11" formatCode="General">
                  <c:v>102.57</c:v>
                </c:pt>
                <c:pt idx="12" formatCode="General">
                  <c:v>103.36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61F0-4C18-95FD-33BA3FB8C64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 товары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Лист1!$A$2:$A$18</c:f>
              <c:strCache>
                <c:ptCount val="13"/>
                <c:pt idx="0">
                  <c:v>май</c:v>
                </c:pt>
                <c:pt idx="1">
                  <c:v>июнь</c:v>
                </c:pt>
                <c:pt idx="2">
                  <c:v>июль</c:v>
                </c:pt>
                <c:pt idx="3">
                  <c:v>август</c:v>
                </c:pt>
                <c:pt idx="4">
                  <c:v>сентябрь</c:v>
                </c:pt>
                <c:pt idx="5">
                  <c:v>октябрь</c:v>
                </c:pt>
                <c:pt idx="6">
                  <c:v>ноябрь</c:v>
                </c:pt>
                <c:pt idx="7">
                  <c:v>декабрь</c:v>
                </c:pt>
                <c:pt idx="8">
                  <c:v>январь</c:v>
                </c:pt>
                <c:pt idx="9">
                  <c:v>февраль</c:v>
                </c:pt>
                <c:pt idx="10">
                  <c:v>март</c:v>
                </c:pt>
                <c:pt idx="11">
                  <c:v>апрель</c:v>
                </c:pt>
                <c:pt idx="12">
                  <c:v>май</c:v>
                </c:pt>
              </c:strCache>
            </c:strRef>
          </c:cat>
          <c:val>
            <c:numRef>
              <c:f>Лист1!$C$2:$C$18</c:f>
              <c:numCache>
                <c:formatCode>#,##0.####</c:formatCode>
                <c:ptCount val="13"/>
                <c:pt idx="0">
                  <c:v>101.58</c:v>
                </c:pt>
                <c:pt idx="1">
                  <c:v>101.77</c:v>
                </c:pt>
                <c:pt idx="2">
                  <c:v>102.62</c:v>
                </c:pt>
                <c:pt idx="3">
                  <c:v>102.94</c:v>
                </c:pt>
                <c:pt idx="4">
                  <c:v>103.71</c:v>
                </c:pt>
                <c:pt idx="5">
                  <c:v>104.7</c:v>
                </c:pt>
                <c:pt idx="6" formatCode="General">
                  <c:v>105.88</c:v>
                </c:pt>
                <c:pt idx="7" formatCode="General">
                  <c:v>107.04</c:v>
                </c:pt>
                <c:pt idx="8" formatCode="General">
                  <c:v>100.57</c:v>
                </c:pt>
                <c:pt idx="9" formatCode="General">
                  <c:v>101.26</c:v>
                </c:pt>
                <c:pt idx="10" formatCode="General">
                  <c:v>101.51</c:v>
                </c:pt>
                <c:pt idx="11" formatCode="General">
                  <c:v>101.68</c:v>
                </c:pt>
                <c:pt idx="12" formatCode="General">
                  <c:v>102.24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61F0-4C18-95FD-33BA3FB8C64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Базовый ипц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Лист1!$A$2:$A$18</c:f>
              <c:strCache>
                <c:ptCount val="13"/>
                <c:pt idx="0">
                  <c:v>май</c:v>
                </c:pt>
                <c:pt idx="1">
                  <c:v>июнь</c:v>
                </c:pt>
                <c:pt idx="2">
                  <c:v>июль</c:v>
                </c:pt>
                <c:pt idx="3">
                  <c:v>август</c:v>
                </c:pt>
                <c:pt idx="4">
                  <c:v>сентябрь</c:v>
                </c:pt>
                <c:pt idx="5">
                  <c:v>октябрь</c:v>
                </c:pt>
                <c:pt idx="6">
                  <c:v>ноябрь</c:v>
                </c:pt>
                <c:pt idx="7">
                  <c:v>декабрь</c:v>
                </c:pt>
                <c:pt idx="8">
                  <c:v>январь</c:v>
                </c:pt>
                <c:pt idx="9">
                  <c:v>февраль</c:v>
                </c:pt>
                <c:pt idx="10">
                  <c:v>март</c:v>
                </c:pt>
                <c:pt idx="11">
                  <c:v>апрель</c:v>
                </c:pt>
                <c:pt idx="12">
                  <c:v>май</c:v>
                </c:pt>
              </c:strCache>
            </c:strRef>
          </c:cat>
          <c:val>
            <c:numRef>
              <c:f>Лист1!$D$2:$D$18</c:f>
              <c:numCache>
                <c:formatCode>#,##0.####</c:formatCode>
                <c:ptCount val="13"/>
                <c:pt idx="0">
                  <c:v>101.02</c:v>
                </c:pt>
                <c:pt idx="1">
                  <c:v>101.43</c:v>
                </c:pt>
                <c:pt idx="2">
                  <c:v>102.14</c:v>
                </c:pt>
                <c:pt idx="3">
                  <c:v>103.25</c:v>
                </c:pt>
                <c:pt idx="4">
                  <c:v>104.09</c:v>
                </c:pt>
                <c:pt idx="5">
                  <c:v>105.05</c:v>
                </c:pt>
                <c:pt idx="6" formatCode="General">
                  <c:v>105.84</c:v>
                </c:pt>
                <c:pt idx="7" formatCode="General">
                  <c:v>106.46</c:v>
                </c:pt>
                <c:pt idx="8" formatCode="General">
                  <c:v>100.15</c:v>
                </c:pt>
                <c:pt idx="9" formatCode="General">
                  <c:v>100.55</c:v>
                </c:pt>
                <c:pt idx="10" formatCode="0.00">
                  <c:v>101</c:v>
                </c:pt>
                <c:pt idx="11" formatCode="General">
                  <c:v>101.7</c:v>
                </c:pt>
                <c:pt idx="12" formatCode="General">
                  <c:v>102.24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61F0-4C18-95FD-33BA3FB8C64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непродовоьственные товары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Лист1!$A$2:$A$18</c:f>
              <c:strCache>
                <c:ptCount val="13"/>
                <c:pt idx="0">
                  <c:v>май</c:v>
                </c:pt>
                <c:pt idx="1">
                  <c:v>июнь</c:v>
                </c:pt>
                <c:pt idx="2">
                  <c:v>июль</c:v>
                </c:pt>
                <c:pt idx="3">
                  <c:v>август</c:v>
                </c:pt>
                <c:pt idx="4">
                  <c:v>сентябрь</c:v>
                </c:pt>
                <c:pt idx="5">
                  <c:v>октябрь</c:v>
                </c:pt>
                <c:pt idx="6">
                  <c:v>ноябрь</c:v>
                </c:pt>
                <c:pt idx="7">
                  <c:v>декабрь</c:v>
                </c:pt>
                <c:pt idx="8">
                  <c:v>январь</c:v>
                </c:pt>
                <c:pt idx="9">
                  <c:v>февраль</c:v>
                </c:pt>
                <c:pt idx="10">
                  <c:v>март</c:v>
                </c:pt>
                <c:pt idx="11">
                  <c:v>апрель</c:v>
                </c:pt>
                <c:pt idx="12">
                  <c:v>май</c:v>
                </c:pt>
              </c:strCache>
            </c:strRef>
          </c:cat>
          <c:val>
            <c:numRef>
              <c:f>Лист1!$E$2:$E$18</c:f>
              <c:numCache>
                <c:formatCode>#,##0.####</c:formatCode>
                <c:ptCount val="13"/>
                <c:pt idx="0">
                  <c:v>100.63</c:v>
                </c:pt>
                <c:pt idx="1">
                  <c:v>100.86</c:v>
                </c:pt>
                <c:pt idx="2">
                  <c:v>101.99</c:v>
                </c:pt>
                <c:pt idx="3">
                  <c:v>103.1</c:v>
                </c:pt>
                <c:pt idx="4">
                  <c:v>103.78</c:v>
                </c:pt>
                <c:pt idx="5">
                  <c:v>104.17</c:v>
                </c:pt>
                <c:pt idx="6" formatCode="General">
                  <c:v>104.63</c:v>
                </c:pt>
                <c:pt idx="7" formatCode="General">
                  <c:v>105.28</c:v>
                </c:pt>
                <c:pt idx="8" formatCode="General">
                  <c:v>100.34</c:v>
                </c:pt>
                <c:pt idx="9" formatCode="General">
                  <c:v>100.53</c:v>
                </c:pt>
                <c:pt idx="10" formatCode="General">
                  <c:v>100.67</c:v>
                </c:pt>
                <c:pt idx="11" formatCode="General">
                  <c:v>100.7</c:v>
                </c:pt>
                <c:pt idx="12" formatCode="General">
                  <c:v>101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61F0-4C18-95FD-33BA3FB8C642}"/>
            </c:ext>
          </c:extLst>
        </c:ser>
        <c:ser>
          <c:idx val="5"/>
          <c:order val="4"/>
          <c:tx>
            <c:strRef>
              <c:f>Лист1!$F$1</c:f>
              <c:strCache>
                <c:ptCount val="1"/>
                <c:pt idx="0">
                  <c:v>ИПЦ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Лист1!$A$2:$A$18</c:f>
              <c:strCache>
                <c:ptCount val="13"/>
                <c:pt idx="0">
                  <c:v>май</c:v>
                </c:pt>
                <c:pt idx="1">
                  <c:v>июнь</c:v>
                </c:pt>
                <c:pt idx="2">
                  <c:v>июль</c:v>
                </c:pt>
                <c:pt idx="3">
                  <c:v>август</c:v>
                </c:pt>
                <c:pt idx="4">
                  <c:v>сентябрь</c:v>
                </c:pt>
                <c:pt idx="5">
                  <c:v>октябрь</c:v>
                </c:pt>
                <c:pt idx="6">
                  <c:v>ноябрь</c:v>
                </c:pt>
                <c:pt idx="7">
                  <c:v>декабрь</c:v>
                </c:pt>
                <c:pt idx="8">
                  <c:v>январь</c:v>
                </c:pt>
                <c:pt idx="9">
                  <c:v>февраль</c:v>
                </c:pt>
                <c:pt idx="10">
                  <c:v>март</c:v>
                </c:pt>
                <c:pt idx="11">
                  <c:v>апрель</c:v>
                </c:pt>
                <c:pt idx="12">
                  <c:v>май</c:v>
                </c:pt>
              </c:strCache>
            </c:strRef>
          </c:cat>
          <c:val>
            <c:numRef>
              <c:f>Лист1!$F$2:$F$18</c:f>
              <c:numCache>
                <c:formatCode>#,##0.#####</c:formatCode>
                <c:ptCount val="13"/>
                <c:pt idx="0" formatCode="#,##0.####">
                  <c:v>102.02</c:v>
                </c:pt>
                <c:pt idx="1">
                  <c:v>102.3</c:v>
                </c:pt>
                <c:pt idx="2" formatCode="#,##0.####">
                  <c:v>103.06</c:v>
                </c:pt>
                <c:pt idx="3" formatCode="#,##0.####">
                  <c:v>103.34</c:v>
                </c:pt>
                <c:pt idx="4" formatCode="#,##0.####">
                  <c:v>104.14</c:v>
                </c:pt>
                <c:pt idx="5" formatCode="#,##0.####">
                  <c:v>105.06</c:v>
                </c:pt>
                <c:pt idx="6" formatCode="General">
                  <c:v>106.19</c:v>
                </c:pt>
                <c:pt idx="7" formatCode="General">
                  <c:v>107.07</c:v>
                </c:pt>
                <c:pt idx="8" formatCode="General">
                  <c:v>100.58</c:v>
                </c:pt>
                <c:pt idx="9" formatCode="General">
                  <c:v>101.25</c:v>
                </c:pt>
                <c:pt idx="10" formatCode="General">
                  <c:v>101.57</c:v>
                </c:pt>
                <c:pt idx="11" formatCode="General">
                  <c:v>102.03</c:v>
                </c:pt>
                <c:pt idx="12" formatCode="General">
                  <c:v>102.63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3-61F0-4C18-95FD-33BA3FB8C6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8698240"/>
        <c:axId val="88712320"/>
      </c:lineChart>
      <c:catAx>
        <c:axId val="8869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rgbClr val="BFBFBF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838383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8712320"/>
        <c:crossesAt val="100"/>
        <c:auto val="1"/>
        <c:lblAlgn val="ctr"/>
        <c:lblOffset val="100"/>
        <c:noMultiLvlLbl val="0"/>
      </c:catAx>
      <c:valAx>
        <c:axId val="88712320"/>
        <c:scaling>
          <c:orientation val="minMax"/>
          <c:min val="100"/>
        </c:scaling>
        <c:delete val="0"/>
        <c:axPos val="l"/>
        <c:majorGridlines>
          <c:spPr>
            <a:ln>
              <a:solidFill>
                <a:srgbClr val="EBEBEB"/>
              </a:solidFill>
            </a:ln>
          </c:spPr>
        </c:majorGridlines>
        <c:numFmt formatCode="#,##0.0" sourceLinked="0"/>
        <c:majorTickMark val="none"/>
        <c:minorTickMark val="none"/>
        <c:tickLblPos val="nextTo"/>
        <c:spPr>
          <a:noFill/>
          <a:ln w="12700">
            <a:solidFill>
              <a:srgbClr val="BFBFBF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838383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8698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baseline="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  <a:effectLst/>
          </c:spPr>
          <c:dPt>
            <c:idx val="0"/>
            <c:bubble3D val="0"/>
            <c:spPr>
              <a:solidFill>
                <a:srgbClr val="363194"/>
              </a:solidFill>
              <a:ln w="190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9D8-46C7-A729-50C30763CD5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9D8-46C7-A729-50C30763CD53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9D8-46C7-A729-50C30763CD53}"/>
              </c:ext>
            </c:extLst>
          </c:dPt>
          <c:dPt>
            <c:idx val="3"/>
            <c:bubble3D val="0"/>
            <c:spPr>
              <a:solidFill>
                <a:srgbClr val="578C7B"/>
              </a:solidFill>
              <a:ln w="190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9D8-46C7-A729-50C30763CD53}"/>
              </c:ext>
            </c:extLst>
          </c:dPt>
          <c:dPt>
            <c:idx val="4"/>
            <c:bubble3D val="0"/>
            <c:spPr>
              <a:solidFill>
                <a:srgbClr val="46AA98"/>
              </a:solidFill>
              <a:ln w="190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9D8-46C7-A729-50C30763CD53}"/>
              </c:ext>
            </c:extLst>
          </c:dPt>
          <c:dPt>
            <c:idx val="5"/>
            <c:bubble3D val="0"/>
            <c:spPr>
              <a:solidFill>
                <a:srgbClr val="A1DCBC"/>
              </a:solidFill>
              <a:ln w="190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9D8-46C7-A729-50C30763CD53}"/>
              </c:ext>
            </c:extLst>
          </c:dPt>
          <c:dPt>
            <c:idx val="6"/>
            <c:bubble3D val="0"/>
            <c:spPr>
              <a:solidFill>
                <a:schemeClr val="accent2"/>
              </a:solidFill>
              <a:ln w="190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9D8-46C7-A729-50C30763CD53}"/>
              </c:ext>
            </c:extLst>
          </c:dPt>
          <c:dPt>
            <c:idx val="7"/>
            <c:bubble3D val="0"/>
            <c:spPr>
              <a:solidFill>
                <a:srgbClr val="BFBFBF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8"/>
            <c:bubble3D val="0"/>
            <c:spPr>
              <a:solidFill>
                <a:srgbClr val="838383"/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9.4305847321634204E-2"/>
                  <c:y val="-5.89112308431049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rgbClr val="363194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1663568403920079E-2"/>
                  <c:y val="5.89112308431049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3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2640948034152913E-2"/>
                  <c:y val="9.152757358240364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5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5886051405081843E-2"/>
                  <c:y val="2.6150735309258183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rgbClr val="578C7B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0169732724781408"/>
                  <c:y val="-5.2301470618516366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rgbClr val="46AA98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4263499719617385E-2"/>
                  <c:y val="-7.4093750042898171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rgbClr val="A1DCBC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6.3924034270054567E-2"/>
                  <c:y val="-8.2810661812650913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2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4867679040923492E-2"/>
                  <c:y val="-0.10390064266064501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rgbClr val="BFBFBF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8112758427322862E-3"/>
                  <c:y val="-0.10460294123703273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rgbClr val="838383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Хлеб, мука, макаронные и крупяные изделия</c:v>
                </c:pt>
                <c:pt idx="1">
                  <c:v>Мясо и птица</c:v>
                </c:pt>
                <c:pt idx="2">
                  <c:v>Плодоовощная продукция, включая картофель</c:v>
                </c:pt>
                <c:pt idx="3">
                  <c:v>Молоко и молочная продукция</c:v>
                </c:pt>
                <c:pt idx="4">
                  <c:v>Масло и жиры</c:v>
                </c:pt>
                <c:pt idx="5">
                  <c:v>Рыбопродукты</c:v>
                </c:pt>
                <c:pt idx="6">
                  <c:v>Яйца</c:v>
                </c:pt>
                <c:pt idx="7">
                  <c:v>Сахар</c:v>
                </c:pt>
                <c:pt idx="8">
                  <c:v>Прочие продукты</c:v>
                </c:pt>
              </c:strCache>
            </c:strRef>
          </c:cat>
          <c:val>
            <c:numRef>
              <c:f>Лист1!$B$2:$B$10</c:f>
              <c:numCache>
                <c:formatCode>0.00</c:formatCode>
                <c:ptCount val="9"/>
                <c:pt idx="0">
                  <c:v>23.66</c:v>
                </c:pt>
                <c:pt idx="1">
                  <c:v>19.649999999999999</c:v>
                </c:pt>
                <c:pt idx="2">
                  <c:v>19.2</c:v>
                </c:pt>
                <c:pt idx="3">
                  <c:v>18.54</c:v>
                </c:pt>
                <c:pt idx="4">
                  <c:v>5.01</c:v>
                </c:pt>
                <c:pt idx="5">
                  <c:v>3.77</c:v>
                </c:pt>
                <c:pt idx="6">
                  <c:v>2.89</c:v>
                </c:pt>
                <c:pt idx="7">
                  <c:v>2.02</c:v>
                </c:pt>
                <c:pt idx="8">
                  <c:v>5.26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89D8-46C7-A729-50C30763CD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269152186778916"/>
          <c:y val="3.5051773501812683E-2"/>
          <c:w val="0.49118676062800487"/>
          <c:h val="0.929896452996374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8F2-419B-AA2B-1D5FAE130CC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78F2-419B-AA2B-1D5FAE130CC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8F2-419B-AA2B-1D5FAE130CC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78F2-419B-AA2B-1D5FAE130CC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8F2-419B-AA2B-1D5FAE130CC4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78F2-419B-AA2B-1D5FAE130CC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8F2-419B-AA2B-1D5FAE130CC4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78F2-419B-AA2B-1D5FAE130CC4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8F2-419B-AA2B-1D5FAE130CC4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78F2-419B-AA2B-1D5FAE130CC4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8F2-419B-AA2B-1D5FAE130CC4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2"/>
                      </a:solidFill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2"/>
                      </a:solidFill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2"/>
                      </a:solidFill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2"/>
                      </a:solidFill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6766980059760559E-17"/>
                  <c:y val="6.3730497276022471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2"/>
                      </a:solidFill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/>
                      </a:solidFill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4"/>
                      </a:solidFill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4"/>
                      </a:solidFill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4"/>
                      </a:solidFill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363194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Республика Адыгея</c:v>
                </c:pt>
                <c:pt idx="1">
                  <c:v>Республика Калмыкия</c:v>
                </c:pt>
                <c:pt idx="2">
                  <c:v>г. Севастополь</c:v>
                </c:pt>
                <c:pt idx="3">
                  <c:v>Ростовская область</c:v>
                </c:pt>
                <c:pt idx="4">
                  <c:v>Краснодарский край</c:v>
                </c:pt>
                <c:pt idx="5">
                  <c:v>Южный федеральный округ</c:v>
                </c:pt>
                <c:pt idx="6">
                  <c:v>Волгоградская область</c:v>
                </c:pt>
                <c:pt idx="7">
                  <c:v>Астраханская область</c:v>
                </c:pt>
                <c:pt idx="8">
                  <c:v>Республика Крым</c:v>
                </c:pt>
              </c:strCache>
            </c:strRef>
          </c:cat>
          <c:val>
            <c:numRef>
              <c:f>Лист1!$B$2:$B$10</c:f>
              <c:numCache>
                <c:formatCode>#,##0.00</c:formatCode>
                <c:ptCount val="9"/>
                <c:pt idx="0">
                  <c:v>103.59</c:v>
                </c:pt>
                <c:pt idx="1">
                  <c:v>103.19</c:v>
                </c:pt>
                <c:pt idx="2">
                  <c:v>103.03</c:v>
                </c:pt>
                <c:pt idx="3">
                  <c:v>102.96</c:v>
                </c:pt>
                <c:pt idx="4">
                  <c:v>102.94</c:v>
                </c:pt>
                <c:pt idx="5">
                  <c:v>102.85</c:v>
                </c:pt>
                <c:pt idx="6">
                  <c:v>102.63</c:v>
                </c:pt>
                <c:pt idx="7">
                  <c:v>102.55</c:v>
                </c:pt>
                <c:pt idx="8">
                  <c:v>102.51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F2-419B-AA2B-1D5FAE130CC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5279744"/>
        <c:axId val="115281280"/>
      </c:barChart>
      <c:catAx>
        <c:axId val="1152797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BFBFBF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838383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281280"/>
        <c:crosses val="autoZero"/>
        <c:auto val="1"/>
        <c:lblAlgn val="ctr"/>
        <c:lblOffset val="100"/>
        <c:noMultiLvlLbl val="0"/>
      </c:catAx>
      <c:valAx>
        <c:axId val="115281280"/>
        <c:scaling>
          <c:orientation val="minMax"/>
        </c:scaling>
        <c:delete val="1"/>
        <c:axPos val="t"/>
        <c:numFmt formatCode="#,##0.00" sourceLinked="1"/>
        <c:majorTickMark val="none"/>
        <c:minorTickMark val="none"/>
        <c:tickLblPos val="nextTo"/>
        <c:crossAx val="115279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494181946173041"/>
          <c:y val="9.5595745914034587E-3"/>
          <c:w val="0.40534815168252047"/>
          <c:h val="0.929896452996374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36319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78F2-419B-AA2B-1D5FAE130CC4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78F2-419B-AA2B-1D5FAE130CC4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78F2-419B-AA2B-1D5FAE130CC4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78F2-419B-AA2B-1D5FAE130CC4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78F2-419B-AA2B-1D5FAE130CC4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78F2-419B-AA2B-1D5FAE130CC4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78F2-419B-AA2B-1D5FAE130CC4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78F2-419B-AA2B-1D5FAE130CC4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78F2-419B-AA2B-1D5FAE130CC4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78F2-419B-AA2B-1D5FAE130CC4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78F2-419B-AA2B-1D5FAE130CC4}"/>
              </c:ext>
            </c:extLst>
          </c:dPt>
          <c:dLbls>
            <c:txPr>
              <a:bodyPr/>
              <a:lstStyle/>
              <a:p>
                <a:pPr>
                  <a:defRPr sz="1200" b="1">
                    <a:solidFill>
                      <a:schemeClr val="accent1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 Республика Калмыкия</c:v>
                </c:pt>
                <c:pt idx="1">
                  <c:v>Республика Адыгея </c:v>
                </c:pt>
                <c:pt idx="2">
                  <c:v> Ростовская область</c:v>
                </c:pt>
                <c:pt idx="3">
                  <c:v>Волгоградская область</c:v>
                </c:pt>
                <c:pt idx="4">
                  <c:v> Астраханская область</c:v>
                </c:pt>
                <c:pt idx="5">
                  <c:v> Краснодарский край</c:v>
                </c:pt>
                <c:pt idx="6">
                  <c:v>г. Севастополь</c:v>
                </c:pt>
                <c:pt idx="7">
                  <c:v> Республика Крым</c:v>
                </c:pt>
              </c:strCache>
            </c:strRef>
          </c:cat>
          <c:val>
            <c:numRef>
              <c:f>Лист1!$B$2:$B$9</c:f>
              <c:numCache>
                <c:formatCode>#,##0.00</c:formatCode>
                <c:ptCount val="8"/>
                <c:pt idx="0">
                  <c:v>104.8</c:v>
                </c:pt>
                <c:pt idx="1">
                  <c:v>104.28</c:v>
                </c:pt>
                <c:pt idx="2">
                  <c:v>103.65</c:v>
                </c:pt>
                <c:pt idx="3">
                  <c:v>103.36</c:v>
                </c:pt>
                <c:pt idx="4">
                  <c:v>102.9</c:v>
                </c:pt>
                <c:pt idx="5">
                  <c:v>102.78</c:v>
                </c:pt>
                <c:pt idx="6">
                  <c:v>102.62</c:v>
                </c:pt>
                <c:pt idx="7">
                  <c:v>101.96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F2-419B-AA2B-1D5FAE130CC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5095808"/>
        <c:axId val="115106944"/>
      </c:barChart>
      <c:catAx>
        <c:axId val="115095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BFBFBF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838383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106944"/>
        <c:crosses val="autoZero"/>
        <c:auto val="1"/>
        <c:lblAlgn val="ctr"/>
        <c:lblOffset val="100"/>
        <c:noMultiLvlLbl val="0"/>
      </c:catAx>
      <c:valAx>
        <c:axId val="115106944"/>
        <c:scaling>
          <c:orientation val="minMax"/>
        </c:scaling>
        <c:delete val="1"/>
        <c:axPos val="t"/>
        <c:numFmt formatCode="#,##0.00" sourceLinked="1"/>
        <c:majorTickMark val="none"/>
        <c:minorTickMark val="none"/>
        <c:tickLblPos val="nextTo"/>
        <c:crossAx val="115095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852630152745362"/>
          <c:y val="9.5595745914034587E-3"/>
          <c:w val="0.40866670655900617"/>
          <c:h val="0.929896452996374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36319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78F2-419B-AA2B-1D5FAE130CC4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78F2-419B-AA2B-1D5FAE130CC4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78F2-419B-AA2B-1D5FAE130CC4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78F2-419B-AA2B-1D5FAE130CC4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78F2-419B-AA2B-1D5FAE130CC4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78F2-419B-AA2B-1D5FAE130CC4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78F2-419B-AA2B-1D5FAE130CC4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78F2-419B-AA2B-1D5FAE130CC4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78F2-419B-AA2B-1D5FAE130CC4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78F2-419B-AA2B-1D5FAE130CC4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78F2-419B-AA2B-1D5FAE130CC4}"/>
              </c:ext>
            </c:extLst>
          </c:dPt>
          <c:dLbls>
            <c:txPr>
              <a:bodyPr/>
              <a:lstStyle/>
              <a:p>
                <a:pPr>
                  <a:defRPr sz="1200" b="1">
                    <a:solidFill>
                      <a:schemeClr val="accent1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Республика Адыгея </c:v>
                </c:pt>
                <c:pt idx="1">
                  <c:v>Краснодарский край</c:v>
                </c:pt>
                <c:pt idx="2">
                  <c:v>г. Севастополь</c:v>
                </c:pt>
                <c:pt idx="3">
                  <c:v>Астраханская область</c:v>
                </c:pt>
                <c:pt idx="4">
                  <c:v>Ростовская область</c:v>
                </c:pt>
                <c:pt idx="5">
                  <c:v>Республика Калмыкия</c:v>
                </c:pt>
                <c:pt idx="6">
                  <c:v>Республика Крым</c:v>
                </c:pt>
                <c:pt idx="7">
                  <c:v>Волгоградская область</c:v>
                </c:pt>
              </c:strCache>
            </c:strRef>
          </c:cat>
          <c:val>
            <c:numRef>
              <c:f>Лист1!$B$2:$B$9</c:f>
              <c:numCache>
                <c:formatCode>#,##0.00</c:formatCode>
                <c:ptCount val="8"/>
                <c:pt idx="0">
                  <c:v>102.67</c:v>
                </c:pt>
                <c:pt idx="1">
                  <c:v>102.03</c:v>
                </c:pt>
                <c:pt idx="2">
                  <c:v>101.84</c:v>
                </c:pt>
                <c:pt idx="3">
                  <c:v>101.83</c:v>
                </c:pt>
                <c:pt idx="4">
                  <c:v>101.72</c:v>
                </c:pt>
                <c:pt idx="5">
                  <c:v>101.55</c:v>
                </c:pt>
                <c:pt idx="6">
                  <c:v>101.52</c:v>
                </c:pt>
                <c:pt idx="7">
                  <c:v>101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F2-419B-AA2B-1D5FAE130CC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5073792"/>
        <c:axId val="115076480"/>
      </c:barChart>
      <c:catAx>
        <c:axId val="1150737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BFBFBF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838383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076480"/>
        <c:crosses val="autoZero"/>
        <c:auto val="1"/>
        <c:lblAlgn val="ctr"/>
        <c:lblOffset val="100"/>
        <c:noMultiLvlLbl val="0"/>
      </c:catAx>
      <c:valAx>
        <c:axId val="115076480"/>
        <c:scaling>
          <c:orientation val="minMax"/>
        </c:scaling>
        <c:delete val="1"/>
        <c:axPos val="t"/>
        <c:numFmt formatCode="#,##0.00" sourceLinked="1"/>
        <c:majorTickMark val="none"/>
        <c:minorTickMark val="none"/>
        <c:tickLblPos val="nextTo"/>
        <c:crossAx val="115073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852630152745362"/>
          <c:y val="9.5595745914034587E-3"/>
          <c:w val="0.45180791995332081"/>
          <c:h val="0.929896452996374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36319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78F2-419B-AA2B-1D5FAE130CC4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78F2-419B-AA2B-1D5FAE130CC4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78F2-419B-AA2B-1D5FAE130CC4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78F2-419B-AA2B-1D5FAE130CC4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78F2-419B-AA2B-1D5FAE130CC4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78F2-419B-AA2B-1D5FAE130CC4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78F2-419B-AA2B-1D5FAE130CC4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78F2-419B-AA2B-1D5FAE130CC4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78F2-419B-AA2B-1D5FAE130CC4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78F2-419B-AA2B-1D5FAE130CC4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78F2-419B-AA2B-1D5FAE130CC4}"/>
              </c:ext>
            </c:extLst>
          </c:dPt>
          <c:dLbls>
            <c:txPr>
              <a:bodyPr/>
              <a:lstStyle/>
              <a:p>
                <a:pPr>
                  <a:defRPr sz="1200" b="1">
                    <a:solidFill>
                      <a:schemeClr val="accent1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г. Севастополь</c:v>
                </c:pt>
                <c:pt idx="1">
                  <c:v>Республика Крым</c:v>
                </c:pt>
                <c:pt idx="2">
                  <c:v>Краснодарский край</c:v>
                </c:pt>
                <c:pt idx="3">
                  <c:v>Республика Адыгея </c:v>
                </c:pt>
                <c:pt idx="4">
                  <c:v>Волгоградская область</c:v>
                </c:pt>
                <c:pt idx="5">
                  <c:v>Ростовская область</c:v>
                </c:pt>
                <c:pt idx="6">
                  <c:v>Астраханская область</c:v>
                </c:pt>
                <c:pt idx="7">
                  <c:v>Республика Калмыкия</c:v>
                </c:pt>
              </c:strCache>
            </c:strRef>
          </c:cat>
          <c:val>
            <c:numRef>
              <c:f>Лист1!$B$2:$B$9</c:f>
              <c:numCache>
                <c:formatCode>#,##0.00</c:formatCode>
                <c:ptCount val="8"/>
                <c:pt idx="0">
                  <c:v>105.86</c:v>
                </c:pt>
                <c:pt idx="1">
                  <c:v>105.28</c:v>
                </c:pt>
                <c:pt idx="2">
                  <c:v>104.36</c:v>
                </c:pt>
                <c:pt idx="3">
                  <c:v>104.25</c:v>
                </c:pt>
                <c:pt idx="4">
                  <c:v>103.88</c:v>
                </c:pt>
                <c:pt idx="5">
                  <c:v>103.56</c:v>
                </c:pt>
                <c:pt idx="6">
                  <c:v>102.86</c:v>
                </c:pt>
                <c:pt idx="7">
                  <c:v>102.07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F2-419B-AA2B-1D5FAE130CC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5252224"/>
        <c:axId val="115255168"/>
      </c:barChart>
      <c:catAx>
        <c:axId val="1152522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BFBFBF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838383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255168"/>
        <c:crosses val="autoZero"/>
        <c:auto val="1"/>
        <c:lblAlgn val="ctr"/>
        <c:lblOffset val="100"/>
        <c:noMultiLvlLbl val="0"/>
      </c:catAx>
      <c:valAx>
        <c:axId val="115255168"/>
        <c:scaling>
          <c:orientation val="minMax"/>
        </c:scaling>
        <c:delete val="1"/>
        <c:axPos val="t"/>
        <c:numFmt formatCode="#,##0.00" sourceLinked="1"/>
        <c:majorTickMark val="none"/>
        <c:minorTickMark val="none"/>
        <c:tickLblPos val="nextTo"/>
        <c:crossAx val="115252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377982597637968E-2"/>
          <c:y val="5.2653353003178083E-2"/>
          <c:w val="0.98428590738884991"/>
          <c:h val="0.925833227638495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прошлый год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847574299761924E-3"/>
                  <c:y val="7.88813364765703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C8-4619-B627-DC339B66A1CF}"/>
                </c:ext>
              </c:extLst>
            </c:dLbl>
            <c:dLbl>
              <c:idx val="1"/>
              <c:layout>
                <c:manualLayout>
                  <c:x val="-1.30386581077315E-3"/>
                  <c:y val="5.25868702140203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C8-4619-B627-DC339B66A1CF}"/>
                </c:ext>
              </c:extLst>
            </c:dLbl>
            <c:dLbl>
              <c:idx val="2"/>
              <c:layout>
                <c:manualLayout>
                  <c:x val="-1.1917277135029712E-3"/>
                  <c:y val="7.89844520305410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C8-4619-B627-DC339B66A1CF}"/>
                </c:ext>
              </c:extLst>
            </c:dLbl>
            <c:dLbl>
              <c:idx val="3"/>
              <c:layout>
                <c:manualLayout>
                  <c:x val="7.1694849074376598E-5"/>
                  <c:y val="7.88813364765703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C8-4619-B627-DC339B66A1CF}"/>
                </c:ext>
              </c:extLst>
            </c:dLbl>
            <c:dLbl>
              <c:idx val="4"/>
              <c:layout>
                <c:manualLayout>
                  <c:x val="7.1694849074376598E-5"/>
                  <c:y val="7.89844520305410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C8-4619-B627-DC339B66A1CF}"/>
                </c:ext>
              </c:extLst>
            </c:dLbl>
            <c:dLbl>
              <c:idx val="5"/>
              <c:layout>
                <c:manualLayout>
                  <c:x val="-7.6119095316402234E-4"/>
                  <c:y val="5.25868702140203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0C8-4619-B627-DC339B66A1CF}"/>
                </c:ext>
              </c:extLst>
            </c:dLbl>
            <c:dLbl>
              <c:idx val="6"/>
              <c:layout>
                <c:manualLayout>
                  <c:x val="7.1694849074319529E-5"/>
                  <c:y val="7.88813364765703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C8-4619-B627-DC339B66A1CF}"/>
                </c:ext>
              </c:extLst>
            </c:dLbl>
            <c:dLbl>
              <c:idx val="7"/>
              <c:layout>
                <c:manualLayout>
                  <c:x val="7.1694849074376598E-5"/>
                  <c:y val="7.88813364765703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C8-4619-B627-DC339B66A1CF}"/>
                </c:ext>
              </c:extLst>
            </c:dLbl>
            <c:dLbl>
              <c:idx val="8"/>
              <c:layout>
                <c:manualLayout>
                  <c:x val="-1.1229741915702216E-3"/>
                  <c:y val="1.0527685598201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0C8-4619-B627-DC339B66A1CF}"/>
                </c:ext>
              </c:extLst>
            </c:dLbl>
            <c:dLbl>
              <c:idx val="9"/>
              <c:layout>
                <c:manualLayout>
                  <c:x val="-1.4847574299761924E-3"/>
                  <c:y val="7.91886208274033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0C8-4619-B627-DC339B66A1CF}"/>
                </c:ext>
              </c:extLst>
            </c:dLbl>
            <c:dLbl>
              <c:idx val="10"/>
              <c:layout>
                <c:manualLayout>
                  <c:x val="-1.2375633947916611E-3"/>
                  <c:y val="7.89844520305411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0C8-4619-B627-DC339B66A1CF}"/>
                </c:ext>
              </c:extLst>
            </c:dLbl>
            <c:dLbl>
              <c:idx val="11"/>
              <c:layout>
                <c:manualLayout>
                  <c:x val="-1.2604812354359489E-3"/>
                  <c:y val="6.16259796750995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0C8-4619-B627-DC339B66A1CF}"/>
                </c:ext>
              </c:extLst>
            </c:dLbl>
            <c:dLbl>
              <c:idx val="12"/>
              <c:layout>
                <c:manualLayout>
                  <c:x val="-1.3456571672432869E-4"/>
                  <c:y val="5.35004740222016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0C8-4619-B627-DC339B66A1C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Лист1!$A$2:$A$15</c:f>
              <c:strCache>
                <c:ptCount val="14"/>
                <c:pt idx="0">
                  <c:v>Плодоовощная продукция, включая картофель</c:v>
                </c:pt>
                <c:pt idx="1">
                  <c:v>Рыба и морепродукты пищевые</c:v>
                </c:pt>
                <c:pt idx="2">
                  <c:v>Хлеб и хлебобулочные изделия</c:v>
                </c:pt>
                <c:pt idx="3">
                  <c:v>Продовольственные товары</c:v>
                </c:pt>
                <c:pt idx="4">
                  <c:v>Кондитерские изделия</c:v>
                </c:pt>
                <c:pt idx="5">
                  <c:v>Масло сливочное, кг</c:v>
                </c:pt>
                <c:pt idx="6">
                  <c:v>Алкогольные напитки</c:v>
                </c:pt>
                <c:pt idx="7">
                  <c:v>Молоко и молочная продукция</c:v>
                </c:pt>
                <c:pt idx="8">
                  <c:v>Крупа и бобовые</c:v>
                </c:pt>
                <c:pt idx="9">
                  <c:v>Сахар-песок, кг</c:v>
                </c:pt>
                <c:pt idx="10">
                  <c:v>Масло подсолнечное</c:v>
                </c:pt>
                <c:pt idx="11">
                  <c:v>Мясо и птица</c:v>
                </c:pt>
                <c:pt idx="12">
                  <c:v>Макаронные изделия</c:v>
                </c:pt>
                <c:pt idx="13">
                  <c:v>Яйца куриные, 10 шт.</c:v>
                </c:pt>
              </c:strCache>
            </c:strRef>
          </c:cat>
          <c:val>
            <c:numRef>
              <c:f>Лист1!$B$2:$B$15</c:f>
              <c:numCache>
                <c:formatCode>0.00</c:formatCode>
                <c:ptCount val="14"/>
                <c:pt idx="0">
                  <c:v>121.98</c:v>
                </c:pt>
                <c:pt idx="1">
                  <c:v>99.42</c:v>
                </c:pt>
                <c:pt idx="2">
                  <c:v>100.3</c:v>
                </c:pt>
                <c:pt idx="3">
                  <c:v>102.42</c:v>
                </c:pt>
                <c:pt idx="4">
                  <c:v>97.81</c:v>
                </c:pt>
                <c:pt idx="5">
                  <c:v>99.69</c:v>
                </c:pt>
                <c:pt idx="6">
                  <c:v>101.31</c:v>
                </c:pt>
                <c:pt idx="7">
                  <c:v>100.92</c:v>
                </c:pt>
                <c:pt idx="8">
                  <c:v>95.96</c:v>
                </c:pt>
                <c:pt idx="9">
                  <c:v>110.5</c:v>
                </c:pt>
                <c:pt idx="10">
                  <c:v>96.62</c:v>
                </c:pt>
                <c:pt idx="11">
                  <c:v>101.78</c:v>
                </c:pt>
                <c:pt idx="12">
                  <c:v>97.04</c:v>
                </c:pt>
                <c:pt idx="13">
                  <c:v>96.86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F0C8-4619-B627-DC339B66A1C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текущий год</c:v>
                </c:pt>
              </c:strCache>
            </c:strRef>
          </c:tx>
          <c:spPr>
            <a:gradFill>
              <a:gsLst>
                <a:gs pos="99000">
                  <a:srgbClr val="A21630"/>
                </a:gs>
                <a:gs pos="0">
                  <a:srgbClr val="DA0000"/>
                </a:gs>
              </a:gsLst>
              <a:lin ang="5400000" scaled="1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F0C8-4619-B627-DC339B66A1C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F0C8-4619-B627-DC339B66A1C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C-F0C8-4619-B627-DC339B66A1C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F0C8-4619-B627-DC339B66A1C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F0C8-4619-B627-DC339B66A1CF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F0C8-4619-B627-DC339B66A1CF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F0C8-4619-B627-DC339B66A1CF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F0C8-4619-B627-DC339B66A1CF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E-F0C8-4619-B627-DC339B66A1CF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F0C8-4619-B627-DC339B66A1CF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F0C8-4619-B627-DC339B66A1CF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F0C8-4619-B627-DC339B66A1CF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F0C8-4619-B627-DC339B66A1CF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Lbls>
            <c:dLbl>
              <c:idx val="1"/>
              <c:numFmt formatCode="#,##0.00" sourceLinked="0"/>
              <c:spPr/>
              <c:txPr>
                <a:bodyPr rot="-5400000" vert="horz"/>
                <a:lstStyle/>
                <a:p>
                  <a:pPr>
                    <a:defRPr sz="1200" b="1">
                      <a:solidFill>
                        <a:schemeClr val="accent2"/>
                      </a:solidFill>
                      <a:latin typeface="+mn-lt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numFmt formatCode="#,##0.00" sourceLinked="0"/>
              <c:spPr/>
              <c:txPr>
                <a:bodyPr rot="-5400000" vert="horz"/>
                <a:lstStyle/>
                <a:p>
                  <a:pPr>
                    <a:defRPr sz="1200" b="1">
                      <a:solidFill>
                        <a:schemeClr val="accent4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numFmt formatCode="#,##0.00" sourceLinked="0"/>
              <c:spPr/>
              <c:txPr>
                <a:bodyPr rot="-5400000" vert="horz"/>
                <a:lstStyle/>
                <a:p>
                  <a:pPr>
                    <a:defRPr sz="1200" b="1">
                      <a:solidFill>
                        <a:schemeClr val="accent4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numFmt formatCode="#,##0.00" sourceLinked="0"/>
              <c:spPr/>
              <c:txPr>
                <a:bodyPr rot="-5400000" vert="horz"/>
                <a:lstStyle/>
                <a:p>
                  <a:pPr>
                    <a:defRPr sz="1200" b="1">
                      <a:solidFill>
                        <a:schemeClr val="accent4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 rot="-5400000" vert="horz"/>
              <a:lstStyle/>
              <a:p>
                <a:pPr>
                  <a:defRPr sz="1200" b="1">
                    <a:solidFill>
                      <a:schemeClr val="accent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Плодоовощная продукция, включая картофель</c:v>
                </c:pt>
                <c:pt idx="1">
                  <c:v>Рыба и морепродукты пищевые</c:v>
                </c:pt>
                <c:pt idx="2">
                  <c:v>Хлеб и хлебобулочные изделия</c:v>
                </c:pt>
                <c:pt idx="3">
                  <c:v>Продовольственные товары</c:v>
                </c:pt>
                <c:pt idx="4">
                  <c:v>Кондитерские изделия</c:v>
                </c:pt>
                <c:pt idx="5">
                  <c:v>Масло сливочное, кг</c:v>
                </c:pt>
                <c:pt idx="6">
                  <c:v>Алкогольные напитки</c:v>
                </c:pt>
                <c:pt idx="7">
                  <c:v>Молоко и молочная продукция</c:v>
                </c:pt>
                <c:pt idx="8">
                  <c:v>Крупа и бобовые</c:v>
                </c:pt>
                <c:pt idx="9">
                  <c:v>Сахар-песок, кг</c:v>
                </c:pt>
                <c:pt idx="10">
                  <c:v>Масло подсолнечное</c:v>
                </c:pt>
                <c:pt idx="11">
                  <c:v>Мясо и птица</c:v>
                </c:pt>
                <c:pt idx="12">
                  <c:v>Макаронные изделия</c:v>
                </c:pt>
                <c:pt idx="13">
                  <c:v>Яйца куриные, 10 шт.</c:v>
                </c:pt>
              </c:strCache>
            </c:strRef>
          </c:cat>
          <c:val>
            <c:numRef>
              <c:f>Лист1!$C$2:$C$15</c:f>
              <c:numCache>
                <c:formatCode>0.00</c:formatCode>
                <c:ptCount val="14"/>
                <c:pt idx="0">
                  <c:v>115.75</c:v>
                </c:pt>
                <c:pt idx="1">
                  <c:v>104.52</c:v>
                </c:pt>
                <c:pt idx="2" formatCode="#,##0.0\ _₽;\-#,##0.0\ _₽">
                  <c:v>104.33</c:v>
                </c:pt>
                <c:pt idx="3" formatCode="#,##0.00_);\(#,##0.00\)">
                  <c:v>103.36</c:v>
                </c:pt>
                <c:pt idx="4" formatCode="#,##0.0\ _₽;\-#,##0.0\ _₽">
                  <c:v>103.28</c:v>
                </c:pt>
                <c:pt idx="5" formatCode="#,##0.0\ _₽;\-#,##0.0\ _₽">
                  <c:v>103.1</c:v>
                </c:pt>
                <c:pt idx="6" formatCode="#,##0.0\ _₽;\-#,##0.0\ _₽">
                  <c:v>102.74</c:v>
                </c:pt>
                <c:pt idx="7" formatCode="#,##0.0\ _₽;\-#,##0.0\ _₽">
                  <c:v>102.38</c:v>
                </c:pt>
                <c:pt idx="8" formatCode="#,##0.0\ _₽;\-#,##0.0\ _₽">
                  <c:v>101.24</c:v>
                </c:pt>
                <c:pt idx="9" formatCode="#,##0.0\ _₽;\-#,##0.0\ _₽">
                  <c:v>101.07</c:v>
                </c:pt>
                <c:pt idx="10" formatCode="#,##0.0\ _₽;\-#,##0.0\ _₽">
                  <c:v>100.18</c:v>
                </c:pt>
                <c:pt idx="11">
                  <c:v>98.37</c:v>
                </c:pt>
                <c:pt idx="12" formatCode="#,##0.0\ _₽;\-#,##0.0\ _₽">
                  <c:v>98.29</c:v>
                </c:pt>
                <c:pt idx="13" formatCode="#,##0.0\ _₽;\-#,##0.0\ _₽">
                  <c:v>80.11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9-F0C8-4619-B627-DC339B66A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axId val="117643904"/>
        <c:axId val="117649792"/>
      </c:barChart>
      <c:catAx>
        <c:axId val="1176439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7649792"/>
        <c:crosses val="autoZero"/>
        <c:auto val="1"/>
        <c:lblAlgn val="ctr"/>
        <c:lblOffset val="100"/>
        <c:noMultiLvlLbl val="0"/>
      </c:catAx>
      <c:valAx>
        <c:axId val="117649792"/>
        <c:scaling>
          <c:orientation val="minMax"/>
          <c:max val="190"/>
        </c:scaling>
        <c:delete val="1"/>
        <c:axPos val="l"/>
        <c:numFmt formatCode="0.00" sourceLinked="1"/>
        <c:majorTickMark val="out"/>
        <c:minorTickMark val="none"/>
        <c:tickLblPos val="nextTo"/>
        <c:crossAx val="117643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377982597637968E-2"/>
          <c:y val="2.4347232141365652E-2"/>
          <c:w val="0.98428590738884991"/>
          <c:h val="0.446033340558296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Прошлый год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847574299761924E-3"/>
                  <c:y val="7.88813364765703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C8-4619-B627-DC339B66A1CF}"/>
                </c:ext>
              </c:extLst>
            </c:dLbl>
            <c:dLbl>
              <c:idx val="1"/>
              <c:layout>
                <c:manualLayout>
                  <c:x val="-1.30386581077315E-3"/>
                  <c:y val="5.25868702140203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C8-4619-B627-DC339B66A1CF}"/>
                </c:ext>
              </c:extLst>
            </c:dLbl>
            <c:dLbl>
              <c:idx val="2"/>
              <c:layout>
                <c:manualLayout>
                  <c:x val="-1.1917277135029712E-3"/>
                  <c:y val="7.89844520305410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C8-4619-B627-DC339B66A1CF}"/>
                </c:ext>
              </c:extLst>
            </c:dLbl>
            <c:dLbl>
              <c:idx val="3"/>
              <c:layout>
                <c:manualLayout>
                  <c:x val="7.1694849074376598E-5"/>
                  <c:y val="7.88813364765703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C8-4619-B627-DC339B66A1CF}"/>
                </c:ext>
              </c:extLst>
            </c:dLbl>
            <c:dLbl>
              <c:idx val="4"/>
              <c:layout>
                <c:manualLayout>
                  <c:x val="7.1694849074376598E-5"/>
                  <c:y val="7.89844520305410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C8-4619-B627-DC339B66A1CF}"/>
                </c:ext>
              </c:extLst>
            </c:dLbl>
            <c:dLbl>
              <c:idx val="5"/>
              <c:layout>
                <c:manualLayout>
                  <c:x val="-7.6119095316402234E-4"/>
                  <c:y val="5.25868702140203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0C8-4619-B627-DC339B66A1CF}"/>
                </c:ext>
              </c:extLst>
            </c:dLbl>
            <c:dLbl>
              <c:idx val="6"/>
              <c:layout>
                <c:manualLayout>
                  <c:x val="7.1694849074319529E-5"/>
                  <c:y val="7.88813364765703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C8-4619-B627-DC339B66A1CF}"/>
                </c:ext>
              </c:extLst>
            </c:dLbl>
            <c:dLbl>
              <c:idx val="7"/>
              <c:layout>
                <c:manualLayout>
                  <c:x val="7.1694849074376598E-5"/>
                  <c:y val="7.88813364765703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C8-4619-B627-DC339B66A1CF}"/>
                </c:ext>
              </c:extLst>
            </c:dLbl>
            <c:dLbl>
              <c:idx val="8"/>
              <c:layout>
                <c:manualLayout>
                  <c:x val="-1.1229741915702216E-3"/>
                  <c:y val="1.0527685598201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0C8-4619-B627-DC339B66A1CF}"/>
                </c:ext>
              </c:extLst>
            </c:dLbl>
            <c:dLbl>
              <c:idx val="9"/>
              <c:layout>
                <c:manualLayout>
                  <c:x val="-1.4847574299761924E-3"/>
                  <c:y val="7.91886208274033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0C8-4619-B627-DC339B66A1CF}"/>
                </c:ext>
              </c:extLst>
            </c:dLbl>
            <c:dLbl>
              <c:idx val="10"/>
              <c:layout>
                <c:manualLayout>
                  <c:x val="-1.2375633947916611E-3"/>
                  <c:y val="7.89844520305411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0C8-4619-B627-DC339B66A1CF}"/>
                </c:ext>
              </c:extLst>
            </c:dLbl>
            <c:dLbl>
              <c:idx val="11"/>
              <c:layout>
                <c:manualLayout>
                  <c:x val="-1.2604812354359489E-3"/>
                  <c:y val="6.16259796750995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0C8-4619-B627-DC339B66A1CF}"/>
                </c:ext>
              </c:extLst>
            </c:dLbl>
            <c:dLbl>
              <c:idx val="12"/>
              <c:layout>
                <c:manualLayout>
                  <c:x val="-1.3456571672432869E-4"/>
                  <c:y val="5.35004740222016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0C8-4619-B627-DC339B66A1C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Строительные материалы</c:v>
                </c:pt>
                <c:pt idx="1">
                  <c:v>Табачные изделия</c:v>
                </c:pt>
                <c:pt idx="2">
                  <c:v>Медикаменты</c:v>
                </c:pt>
                <c:pt idx="3">
                  <c:v>Топливо моторное</c:v>
                </c:pt>
                <c:pt idx="4">
                  <c:v>Трикотажные изделия</c:v>
                </c:pt>
                <c:pt idx="5">
                  <c:v>Непродовольственные товары</c:v>
                </c:pt>
                <c:pt idx="6">
                  <c:v>Обувь кожаная, текстильная и комбинированная</c:v>
                </c:pt>
                <c:pt idx="7">
                  <c:v>Одежда и белье</c:v>
                </c:pt>
                <c:pt idx="8">
                  <c:v>Ткани</c:v>
                </c:pt>
                <c:pt idx="9">
                  <c:v>Телерадиотовары</c:v>
                </c:pt>
                <c:pt idx="10">
                  <c:v>Мебель</c:v>
                </c:pt>
                <c:pt idx="11">
                  <c:v>Моющие и чистящие средства</c:v>
                </c:pt>
                <c:pt idx="12">
                  <c:v>Электротовары и другие бытовые приборы</c:v>
                </c:pt>
              </c:strCache>
            </c:strRef>
          </c:cat>
          <c:val>
            <c:numRef>
              <c:f>Лист1!$B$2:$B$14</c:f>
              <c:numCache>
                <c:formatCode>0.00</c:formatCode>
                <c:ptCount val="13"/>
                <c:pt idx="0">
                  <c:v>100.53</c:v>
                </c:pt>
                <c:pt idx="1">
                  <c:v>103.66</c:v>
                </c:pt>
                <c:pt idx="2">
                  <c:v>102.14</c:v>
                </c:pt>
                <c:pt idx="3">
                  <c:v>101.03</c:v>
                </c:pt>
                <c:pt idx="4">
                  <c:v>99.23</c:v>
                </c:pt>
                <c:pt idx="5">
                  <c:v>100.63</c:v>
                </c:pt>
                <c:pt idx="6">
                  <c:v>99.91</c:v>
                </c:pt>
                <c:pt idx="7">
                  <c:v>101.02</c:v>
                </c:pt>
                <c:pt idx="8">
                  <c:v>99.88</c:v>
                </c:pt>
                <c:pt idx="9">
                  <c:v>89.49</c:v>
                </c:pt>
                <c:pt idx="10">
                  <c:v>99.03</c:v>
                </c:pt>
                <c:pt idx="11">
                  <c:v>99.08</c:v>
                </c:pt>
                <c:pt idx="12">
                  <c:v>98.72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F0C8-4619-B627-DC339B66A1C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Текущий год</c:v>
                </c:pt>
              </c:strCache>
            </c:strRef>
          </c:tx>
          <c:spPr>
            <a:gradFill>
              <a:gsLst>
                <a:gs pos="99000">
                  <a:srgbClr val="A21630"/>
                </a:gs>
                <a:gs pos="0">
                  <a:srgbClr val="DA0000"/>
                </a:gs>
              </a:gsLst>
              <a:lin ang="5400000" scaled="1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F0C8-4619-B627-DC339B66A1C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F0C8-4619-B627-DC339B66A1C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C-F0C8-4619-B627-DC339B66A1C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F0C8-4619-B627-DC339B66A1C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F0C8-4619-B627-DC339B66A1CF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F0C8-4619-B627-DC339B66A1CF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F0C8-4619-B627-DC339B66A1CF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F0C8-4619-B627-DC339B66A1CF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E-F0C8-4619-B627-DC339B66A1CF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F0C8-4619-B627-DC339B66A1CF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F0C8-4619-B627-DC339B66A1CF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F0C8-4619-B627-DC339B66A1CF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F0C8-4619-B627-DC339B66A1CF}"/>
              </c:ext>
            </c:extLst>
          </c:dPt>
          <c:dLbls>
            <c:dLbl>
              <c:idx val="12"/>
              <c:numFmt formatCode="#,##0.00" sourceLinked="0"/>
              <c:spPr/>
              <c:txPr>
                <a:bodyPr rot="-5400000" vert="horz"/>
                <a:lstStyle/>
                <a:p>
                  <a:pPr>
                    <a:defRPr sz="1200" b="1">
                      <a:solidFill>
                        <a:schemeClr val="accent4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 rot="-5400000" vert="horz"/>
              <a:lstStyle/>
              <a:p>
                <a:pPr>
                  <a:defRPr sz="1200" b="1">
                    <a:solidFill>
                      <a:schemeClr val="accent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Строительные материалы</c:v>
                </c:pt>
                <c:pt idx="1">
                  <c:v>Табачные изделия</c:v>
                </c:pt>
                <c:pt idx="2">
                  <c:v>Медикаменты</c:v>
                </c:pt>
                <c:pt idx="3">
                  <c:v>Топливо моторное</c:v>
                </c:pt>
                <c:pt idx="4">
                  <c:v>Трикотажные изделия</c:v>
                </c:pt>
                <c:pt idx="5">
                  <c:v>Непродовольственные товары</c:v>
                </c:pt>
                <c:pt idx="6">
                  <c:v>Обувь кожаная, текстильная и комбинированная</c:v>
                </c:pt>
                <c:pt idx="7">
                  <c:v>Одежда и белье</c:v>
                </c:pt>
                <c:pt idx="8">
                  <c:v>Ткани</c:v>
                </c:pt>
                <c:pt idx="9">
                  <c:v>Телерадиотовары</c:v>
                </c:pt>
                <c:pt idx="10">
                  <c:v>Мебель</c:v>
                </c:pt>
                <c:pt idx="11">
                  <c:v>Моющие и чистящие средства</c:v>
                </c:pt>
                <c:pt idx="12">
                  <c:v>Электротовары и другие бытовые приборы</c:v>
                </c:pt>
              </c:strCache>
            </c:strRef>
          </c:cat>
          <c:val>
            <c:numRef>
              <c:f>Лист1!$C$2:$C$14</c:f>
              <c:numCache>
                <c:formatCode>0.00</c:formatCode>
                <c:ptCount val="13"/>
                <c:pt idx="0">
                  <c:v>104.1</c:v>
                </c:pt>
                <c:pt idx="1">
                  <c:v>102.32</c:v>
                </c:pt>
                <c:pt idx="2">
                  <c:v>102.04</c:v>
                </c:pt>
                <c:pt idx="3">
                  <c:v>101.66</c:v>
                </c:pt>
                <c:pt idx="4">
                  <c:v>101.11</c:v>
                </c:pt>
                <c:pt idx="5">
                  <c:v>101</c:v>
                </c:pt>
                <c:pt idx="6">
                  <c:v>100.87</c:v>
                </c:pt>
                <c:pt idx="7">
                  <c:v>100.8</c:v>
                </c:pt>
                <c:pt idx="8">
                  <c:v>100.71</c:v>
                </c:pt>
                <c:pt idx="9">
                  <c:v>100.53</c:v>
                </c:pt>
                <c:pt idx="10">
                  <c:v>100.32</c:v>
                </c:pt>
                <c:pt idx="11">
                  <c:v>100.1</c:v>
                </c:pt>
                <c:pt idx="12">
                  <c:v>99.76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9-F0C8-4619-B627-DC339B66A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114276608"/>
        <c:axId val="114290688"/>
      </c:barChart>
      <c:catAx>
        <c:axId val="1142766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4290688"/>
        <c:crosses val="autoZero"/>
        <c:auto val="1"/>
        <c:lblAlgn val="ctr"/>
        <c:lblOffset val="100"/>
        <c:noMultiLvlLbl val="0"/>
      </c:catAx>
      <c:valAx>
        <c:axId val="114290688"/>
        <c:scaling>
          <c:orientation val="minMax"/>
          <c:max val="140"/>
          <c:min val="70"/>
        </c:scaling>
        <c:delete val="1"/>
        <c:axPos val="l"/>
        <c:numFmt formatCode="0.00" sourceLinked="1"/>
        <c:majorTickMark val="out"/>
        <c:minorTickMark val="none"/>
        <c:tickLblPos val="nextTo"/>
        <c:crossAx val="114276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4.3490591618363675E-2"/>
          <c:w val="1"/>
          <c:h val="0.913018816763272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Прошлый год</c:v>
                </c:pt>
              </c:strCache>
            </c:strRef>
          </c:tx>
          <c:spPr>
            <a:solidFill>
              <a:schemeClr val="bg2"/>
            </a:solidFill>
            <a:ln w="19050"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9719-4509-9F12-3408FE4FEE31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9719-4509-9F12-3408FE4FEE31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9719-4509-9F12-3408FE4FEE31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9719-4509-9F12-3408FE4FEE31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9719-4509-9F12-3408FE4FEE31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9719-4509-9F12-3408FE4FEE31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9719-4509-9F12-3408FE4FEE31}"/>
              </c:ext>
            </c:extLst>
          </c:dPt>
          <c:dLbls>
            <c:dLbl>
              <c:idx val="1"/>
              <c:layout>
                <c:manualLayout>
                  <c:x val="-4.9934163337045315E-3"/>
                  <c:y val="4.58726200417838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9934163337045315E-3"/>
                  <c:y val="9.17452400835676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8.3221421272469953E-3"/>
                  <c:y val="1.83490480167135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Газовое моторное топливо, л</c:v>
                </c:pt>
                <c:pt idx="1">
                  <c:v>Бензин автомобильный марки АИ-92, л</c:v>
                </c:pt>
                <c:pt idx="2">
                  <c:v>Бензин автомобильный марки АИ-95, л</c:v>
                </c:pt>
                <c:pt idx="3">
                  <c:v>Бензин автомобильный марки АИ-98 и выше, л</c:v>
                </c:pt>
                <c:pt idx="4">
                  <c:v>Дизельное топливо, л</c:v>
                </c:pt>
              </c:strCache>
            </c:strRef>
          </c:cat>
          <c:val>
            <c:numRef>
              <c:f>Лист1!$B$2:$B$6</c:f>
              <c:numCache>
                <c:formatCode>0.00</c:formatCode>
                <c:ptCount val="5"/>
                <c:pt idx="0">
                  <c:v>111.89</c:v>
                </c:pt>
                <c:pt idx="1">
                  <c:v>100.45</c:v>
                </c:pt>
                <c:pt idx="2">
                  <c:v>100.64</c:v>
                </c:pt>
                <c:pt idx="3">
                  <c:v>100.88</c:v>
                </c:pt>
                <c:pt idx="4">
                  <c:v>98.96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9719-4509-9F12-3408FE4FEE3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Текущий год</c:v>
                </c:pt>
              </c:strCache>
            </c:strRef>
          </c:tx>
          <c:spPr>
            <a:solidFill>
              <a:schemeClr val="accent2"/>
            </a:solidFill>
            <a:ln w="1905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4"/>
                      </a:solidFill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2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Газовое моторное топливо, л</c:v>
                </c:pt>
                <c:pt idx="1">
                  <c:v>Бензин автомобильный марки АИ-92, л</c:v>
                </c:pt>
                <c:pt idx="2">
                  <c:v>Бензин автомобильный марки АИ-95, л</c:v>
                </c:pt>
                <c:pt idx="3">
                  <c:v>Бензин автомобильный марки АИ-98 и выше, л</c:v>
                </c:pt>
                <c:pt idx="4">
                  <c:v>Дизельное топливо, л</c:v>
                </c:pt>
              </c:strCache>
            </c:strRef>
          </c:cat>
          <c:val>
            <c:numRef>
              <c:f>Лист1!$C$2:$C$6</c:f>
              <c:numCache>
                <c:formatCode>#,##0.00_);\(#,##0.00\)</c:formatCode>
                <c:ptCount val="5"/>
                <c:pt idx="0" formatCode="0.00">
                  <c:v>99.08</c:v>
                </c:pt>
                <c:pt idx="1">
                  <c:v>101.87</c:v>
                </c:pt>
                <c:pt idx="2">
                  <c:v>101.74</c:v>
                </c:pt>
                <c:pt idx="3">
                  <c:v>101.65</c:v>
                </c:pt>
                <c:pt idx="4">
                  <c:v>101.33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F6D3-4090-B18F-F7278ECD04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118060160"/>
        <c:axId val="118061696"/>
      </c:barChart>
      <c:catAx>
        <c:axId val="11806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12700" cap="flat" cmpd="sng" algn="ctr">
            <a:solidFill>
              <a:srgbClr val="BFBFBF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061696"/>
        <c:crosses val="autoZero"/>
        <c:auto val="1"/>
        <c:lblAlgn val="ctr"/>
        <c:lblOffset val="100"/>
        <c:noMultiLvlLbl val="0"/>
      </c:catAx>
      <c:valAx>
        <c:axId val="118061696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118060160"/>
        <c:crosses val="autoZero"/>
        <c:crossBetween val="between"/>
      </c:valAx>
      <c:spPr>
        <a:noFill/>
        <a:ln w="3175"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37800638042332E-2"/>
          <c:y val="0.11601695962139268"/>
          <c:w val="0.98428590738884991"/>
          <c:h val="0.354363613078269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прошлый год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847574299761924E-3"/>
                  <c:y val="7.88813364765703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C8-4619-B627-DC339B66A1CF}"/>
                </c:ext>
              </c:extLst>
            </c:dLbl>
            <c:dLbl>
              <c:idx val="1"/>
              <c:layout>
                <c:manualLayout>
                  <c:x val="-1.30386581077315E-3"/>
                  <c:y val="5.25868702140203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C8-4619-B627-DC339B66A1CF}"/>
                </c:ext>
              </c:extLst>
            </c:dLbl>
            <c:dLbl>
              <c:idx val="2"/>
              <c:layout>
                <c:manualLayout>
                  <c:x val="-1.1917277135029712E-3"/>
                  <c:y val="7.89844520305410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C8-4619-B627-DC339B66A1CF}"/>
                </c:ext>
              </c:extLst>
            </c:dLbl>
            <c:dLbl>
              <c:idx val="3"/>
              <c:layout>
                <c:manualLayout>
                  <c:x val="7.1694849074376598E-5"/>
                  <c:y val="7.88813364765703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C8-4619-B627-DC339B66A1CF}"/>
                </c:ext>
              </c:extLst>
            </c:dLbl>
            <c:dLbl>
              <c:idx val="4"/>
              <c:layout>
                <c:manualLayout>
                  <c:x val="7.1694849074376598E-5"/>
                  <c:y val="7.89844520305410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C8-4619-B627-DC339B66A1CF}"/>
                </c:ext>
              </c:extLst>
            </c:dLbl>
            <c:dLbl>
              <c:idx val="5"/>
              <c:layout>
                <c:manualLayout>
                  <c:x val="-7.6119095316402234E-4"/>
                  <c:y val="5.25868702140203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0C8-4619-B627-DC339B66A1CF}"/>
                </c:ext>
              </c:extLst>
            </c:dLbl>
            <c:dLbl>
              <c:idx val="6"/>
              <c:layout>
                <c:manualLayout>
                  <c:x val="7.1694849074319529E-5"/>
                  <c:y val="7.88813364765703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C8-4619-B627-DC339B66A1CF}"/>
                </c:ext>
              </c:extLst>
            </c:dLbl>
            <c:dLbl>
              <c:idx val="7"/>
              <c:layout>
                <c:manualLayout>
                  <c:x val="7.1694849074376598E-5"/>
                  <c:y val="7.88813364765703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C8-4619-B627-DC339B66A1CF}"/>
                </c:ext>
              </c:extLst>
            </c:dLbl>
            <c:dLbl>
              <c:idx val="8"/>
              <c:layout>
                <c:manualLayout>
                  <c:x val="-1.1229741915702216E-3"/>
                  <c:y val="1.0527685598201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0C8-4619-B627-DC339B66A1CF}"/>
                </c:ext>
              </c:extLst>
            </c:dLbl>
            <c:dLbl>
              <c:idx val="9"/>
              <c:layout>
                <c:manualLayout>
                  <c:x val="-1.4847574299761924E-3"/>
                  <c:y val="7.91886208274033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0C8-4619-B627-DC339B66A1CF}"/>
                </c:ext>
              </c:extLst>
            </c:dLbl>
            <c:dLbl>
              <c:idx val="10"/>
              <c:layout>
                <c:manualLayout>
                  <c:x val="-1.2375633947916611E-3"/>
                  <c:y val="7.89844520305411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0C8-4619-B627-DC339B66A1CF}"/>
                </c:ext>
              </c:extLst>
            </c:dLbl>
            <c:dLbl>
              <c:idx val="11"/>
              <c:layout>
                <c:manualLayout>
                  <c:x val="-1.2604812354359489E-3"/>
                  <c:y val="6.16259796750995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0C8-4619-B627-DC339B66A1CF}"/>
                </c:ext>
              </c:extLst>
            </c:dLbl>
            <c:dLbl>
              <c:idx val="12"/>
              <c:layout>
                <c:manualLayout>
                  <c:x val="-1.3456571672432869E-4"/>
                  <c:y val="5.35004740222016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0C8-4619-B627-DC339B66A1C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Услуги банков</c:v>
                </c:pt>
                <c:pt idx="1">
                  <c:v>Услуги в сфере зарубежного туризма</c:v>
                </c:pt>
                <c:pt idx="2">
                  <c:v>Санаторно-оздоровительные услуги</c:v>
                </c:pt>
                <c:pt idx="3">
                  <c:v>Услуги пассажирского транспорта</c:v>
                </c:pt>
                <c:pt idx="4">
                  <c:v>Медицинские услуги</c:v>
                </c:pt>
                <c:pt idx="5">
                  <c:v>Услуги организаций культуры</c:v>
                </c:pt>
                <c:pt idx="6">
                  <c:v>Услуги</c:v>
                </c:pt>
                <c:pt idx="7">
                  <c:v>Услуги физической культуры и спорта</c:v>
                </c:pt>
                <c:pt idx="8">
                  <c:v>Услуги образования</c:v>
                </c:pt>
                <c:pt idx="9">
                  <c:v>Услуги страхования</c:v>
                </c:pt>
              </c:strCache>
            </c:strRef>
          </c:cat>
          <c:val>
            <c:numRef>
              <c:f>Лист1!$B$2:$B$11</c:f>
              <c:numCache>
                <c:formatCode>0.00</c:formatCode>
                <c:ptCount val="10"/>
                <c:pt idx="0">
                  <c:v>103.7</c:v>
                </c:pt>
                <c:pt idx="1">
                  <c:v>113</c:v>
                </c:pt>
                <c:pt idx="2">
                  <c:v>108.23</c:v>
                </c:pt>
                <c:pt idx="3">
                  <c:v>108.23</c:v>
                </c:pt>
                <c:pt idx="4">
                  <c:v>106.68</c:v>
                </c:pt>
                <c:pt idx="5">
                  <c:v>100.98</c:v>
                </c:pt>
                <c:pt idx="6">
                  <c:v>103.52</c:v>
                </c:pt>
                <c:pt idx="7">
                  <c:v>104.02</c:v>
                </c:pt>
                <c:pt idx="8">
                  <c:v>100.69</c:v>
                </c:pt>
                <c:pt idx="9">
                  <c:v>105.84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F0C8-4619-B627-DC339B66A1C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текущий год</c:v>
                </c:pt>
              </c:strCache>
            </c:strRef>
          </c:tx>
          <c:spPr>
            <a:gradFill>
              <a:gsLst>
                <a:gs pos="99000">
                  <a:srgbClr val="A21630"/>
                </a:gs>
                <a:gs pos="0">
                  <a:srgbClr val="DA0000"/>
                </a:gs>
              </a:gsLst>
              <a:lin ang="5400000" scaled="1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F0C8-4619-B627-DC339B66A1C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F0C8-4619-B627-DC339B66A1C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C-F0C8-4619-B627-DC339B66A1C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F0C8-4619-B627-DC339B66A1C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F0C8-4619-B627-DC339B66A1CF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F0C8-4619-B627-DC339B66A1CF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F0C8-4619-B627-DC339B66A1CF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F0C8-4619-B627-DC339B66A1CF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E-F0C8-4619-B627-DC339B66A1CF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F0C8-4619-B627-DC339B66A1CF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F0C8-4619-B627-DC339B66A1CF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F0C8-4619-B627-DC339B66A1CF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F0C8-4619-B627-DC339B66A1CF}"/>
              </c:ext>
            </c:extLst>
          </c:dPt>
          <c:dLbls>
            <c:dLbl>
              <c:idx val="9"/>
              <c:numFmt formatCode="#,##0.00" sourceLinked="0"/>
              <c:spPr/>
              <c:txPr>
                <a:bodyPr rot="-5400000" vert="horz"/>
                <a:lstStyle/>
                <a:p>
                  <a:pPr>
                    <a:defRPr sz="1200" b="1">
                      <a:solidFill>
                        <a:schemeClr val="accent4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numFmt formatCode="#,##0.00" sourceLinked="0"/>
              <c:spPr/>
              <c:txPr>
                <a:bodyPr rot="-5400000" vert="horz"/>
                <a:lstStyle/>
                <a:p>
                  <a:pPr>
                    <a:defRPr sz="1200" b="1">
                      <a:solidFill>
                        <a:schemeClr val="accent4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numFmt formatCode="#,##0.00" sourceLinked="0"/>
              <c:spPr/>
              <c:txPr>
                <a:bodyPr rot="-5400000" vert="horz"/>
                <a:lstStyle/>
                <a:p>
                  <a:pPr>
                    <a:defRPr sz="1200" b="1">
                      <a:solidFill>
                        <a:schemeClr val="accent4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 rot="-5400000" vert="horz"/>
              <a:lstStyle/>
              <a:p>
                <a:pPr>
                  <a:defRPr sz="1200" b="1">
                    <a:solidFill>
                      <a:schemeClr val="accent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Услуги банков</c:v>
                </c:pt>
                <c:pt idx="1">
                  <c:v>Услуги в сфере зарубежного туризма</c:v>
                </c:pt>
                <c:pt idx="2">
                  <c:v>Санаторно-оздоровительные услуги</c:v>
                </c:pt>
                <c:pt idx="3">
                  <c:v>Услуги пассажирского транспорта</c:v>
                </c:pt>
                <c:pt idx="4">
                  <c:v>Медицинские услуги</c:v>
                </c:pt>
                <c:pt idx="5">
                  <c:v>Услуги организаций культуры</c:v>
                </c:pt>
                <c:pt idx="6">
                  <c:v>Услуги</c:v>
                </c:pt>
                <c:pt idx="7">
                  <c:v>Услуги физической культуры и спорта</c:v>
                </c:pt>
                <c:pt idx="8">
                  <c:v>Услуги образования</c:v>
                </c:pt>
                <c:pt idx="9">
                  <c:v>Услуги страхования</c:v>
                </c:pt>
              </c:strCache>
            </c:strRef>
          </c:cat>
          <c:val>
            <c:numRef>
              <c:f>Лист1!$C$2:$C$11</c:f>
              <c:numCache>
                <c:formatCode>0.00</c:formatCode>
                <c:ptCount val="10"/>
                <c:pt idx="0" formatCode="#,##0.0\ _₽;\-#,##0.0\ _₽">
                  <c:v>114.2</c:v>
                </c:pt>
                <c:pt idx="1">
                  <c:v>112.53</c:v>
                </c:pt>
                <c:pt idx="2" formatCode="#,##0.0\ _₽;\-#,##0.0\ _₽">
                  <c:v>112.1</c:v>
                </c:pt>
                <c:pt idx="3">
                  <c:v>107.38</c:v>
                </c:pt>
                <c:pt idx="4" formatCode="#,##0.0\ _₽;\-#,##0.0\ _₽">
                  <c:v>105.71</c:v>
                </c:pt>
                <c:pt idx="5">
                  <c:v>104.32</c:v>
                </c:pt>
                <c:pt idx="6">
                  <c:v>103.88</c:v>
                </c:pt>
                <c:pt idx="7">
                  <c:v>103.3</c:v>
                </c:pt>
                <c:pt idx="8">
                  <c:v>100.28</c:v>
                </c:pt>
                <c:pt idx="9" formatCode="#,##0.0\ _₽;\-#,##0.0\ _₽">
                  <c:v>96.8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9-F0C8-4619-B627-DC339B66A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118174464"/>
        <c:axId val="118176000"/>
      </c:barChart>
      <c:catAx>
        <c:axId val="1181744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8176000"/>
        <c:crosses val="autoZero"/>
        <c:auto val="1"/>
        <c:lblAlgn val="ctr"/>
        <c:lblOffset val="100"/>
        <c:noMultiLvlLbl val="0"/>
      </c:catAx>
      <c:valAx>
        <c:axId val="118176000"/>
        <c:scaling>
          <c:orientation val="minMax"/>
          <c:max val="140"/>
          <c:min val="70"/>
        </c:scaling>
        <c:delete val="1"/>
        <c:axPos val="l"/>
        <c:numFmt formatCode="0.00" sourceLinked="1"/>
        <c:majorTickMark val="out"/>
        <c:minorTickMark val="none"/>
        <c:tickLblPos val="nextTo"/>
        <c:crossAx val="118174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AE9EF-1B71-41CA-8AEC-8F3DAE1A740A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BF0E1-7962-402B-8488-C2708AAB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732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Дата 3">
            <a:extLst>
              <a:ext uri="{FF2B5EF4-FFF2-40B4-BE49-F238E27FC236}">
                <a16:creationId xmlns="" xmlns:a16="http://schemas.microsoft.com/office/drawing/2014/main" id="{A0F82543-C29B-0D5E-DDFB-152EE9B01379}"/>
              </a:ext>
            </a:extLst>
          </p:cNvPr>
          <p:cNvSpPr txBox="1">
            <a:spLocks/>
          </p:cNvSpPr>
          <p:nvPr userDrawn="1"/>
        </p:nvSpPr>
        <p:spPr>
          <a:xfrm>
            <a:off x="923517" y="5834925"/>
            <a:ext cx="9747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ctr" defTabSz="914400" rtl="0" eaLnBrk="1" latinLnBrk="0" hangingPunct="1">
              <a:defRPr lang="ru-RU" sz="1200" b="1" kern="1200" baseline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rgbClr val="363194"/>
              </a:solidFill>
              <a:latin typeface="Arial" panose="020B0604020202020204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F069DFFB-C6F8-2A44-C30E-91A7BD289FE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25438" y="3267945"/>
            <a:ext cx="6611568" cy="3651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Заголовок 8">
            <a:extLst>
              <a:ext uri="{FF2B5EF4-FFF2-40B4-BE49-F238E27FC236}">
                <a16:creationId xmlns="" xmlns:a16="http://schemas.microsoft.com/office/drawing/2014/main" id="{94E159DB-C40A-1886-8268-3F63F133A1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725" y="2829798"/>
            <a:ext cx="6611568" cy="566594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5" name="Дата 24">
            <a:extLst>
              <a:ext uri="{FF2B5EF4-FFF2-40B4-BE49-F238E27FC236}">
                <a16:creationId xmlns="" xmlns:a16="http://schemas.microsoft.com/office/drawing/2014/main" id="{83F37492-9A68-EA6B-3787-2DF4EEF4F9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6961" y="5802435"/>
            <a:ext cx="1006140" cy="365125"/>
          </a:xfrm>
          <a:prstGeom prst="rect">
            <a:avLst/>
          </a:prstGeom>
        </p:spPr>
        <p:txBody>
          <a:bodyPr/>
          <a:lstStyle/>
          <a:p>
            <a:fld id="{66066E51-5F4A-43E2-A6C2-84789929AB13}" type="datetimeFigureOut">
              <a:rPr lang="ru-RU" smtClean="0"/>
              <a:pPr/>
              <a:t>28.06.2024</a:t>
            </a:fld>
            <a:endParaRPr lang="ru-RU" dirty="0"/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F09EB815-7309-2FB6-E4DD-20C2ACDB6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540" y="580243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573396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642" userDrawn="1">
          <p15:clr>
            <a:srgbClr val="FBAE40"/>
          </p15:clr>
        </p15:guide>
        <p15:guide id="4" orient="horz" pos="200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с текстом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="" xmlns:a16="http://schemas.microsoft.com/office/drawing/2014/main" id="{821B21DE-85EE-6E42-463C-EB834293C95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="" xmlns:a16="http://schemas.microsoft.com/office/drawing/2014/main" id="{826B263B-E390-012A-5F0A-39E844838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499" y="1852613"/>
            <a:ext cx="6525731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Текст 14">
            <a:extLst>
              <a:ext uri="{FF2B5EF4-FFF2-40B4-BE49-F238E27FC236}">
                <a16:creationId xmlns="" xmlns:a16="http://schemas.microsoft.com/office/drawing/2014/main" id="{CFD94AFF-47FA-B07D-6D6E-1B1434C57B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661" y="1852612"/>
            <a:ext cx="3491076" cy="36099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3">
            <a:extLst>
              <a:ext uri="{FF2B5EF4-FFF2-40B4-BE49-F238E27FC236}">
                <a16:creationId xmlns="" xmlns:a16="http://schemas.microsoft.com/office/drawing/2014/main" id="{C8075BC7-29F4-10A7-6099-618831866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E912931-F016-B162-CFA9-4561F4C588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7">
            <a:extLst>
              <a:ext uri="{FF2B5EF4-FFF2-40B4-BE49-F238E27FC236}">
                <a16:creationId xmlns="" xmlns:a16="http://schemas.microsoft.com/office/drawing/2014/main" id="{784EB6BC-07B3-E1E6-AE18-DF26E4FDE46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50474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="" xmlns:a16="http://schemas.microsoft.com/office/drawing/2014/main" id="{821B21DE-85EE-6E42-463C-EB834293C95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="" xmlns:a16="http://schemas.microsoft.com/office/drawing/2014/main" id="{826B263B-E390-012A-5F0A-39E844838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838575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13" name="Рисунок 11">
            <a:extLst>
              <a:ext uri="{FF2B5EF4-FFF2-40B4-BE49-F238E27FC236}">
                <a16:creationId xmlns="" xmlns:a16="http://schemas.microsoft.com/office/drawing/2014/main" id="{1B70D70E-2EE6-BF62-5660-FF6CFAD0E6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08368" y="1852612"/>
            <a:ext cx="5252600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15" name="Текст 14">
            <a:extLst>
              <a:ext uri="{FF2B5EF4-FFF2-40B4-BE49-F238E27FC236}">
                <a16:creationId xmlns="" xmlns:a16="http://schemas.microsoft.com/office/drawing/2014/main" id="{5B3B671A-5AD2-35DA-9E7E-3AE2D16948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661" y="1852612"/>
            <a:ext cx="2624552" cy="36099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="" xmlns:a16="http://schemas.microsoft.com/office/drawing/2014/main" id="{50E73817-7DF2-7F29-C8B8-0FFF36405A83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="" xmlns:a16="http://schemas.microsoft.com/office/drawing/2014/main" id="{245DBB21-2694-9011-C1A0-751E00672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665B37B-5525-83C8-902A-B4D74F26FC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="" xmlns:a16="http://schemas.microsoft.com/office/drawing/2014/main" id="{FBF588B7-BA82-0317-AF44-CA127F14692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556792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="" xmlns:a16="http://schemas.microsoft.com/office/drawing/2014/main" id="{821B21DE-85EE-6E42-463C-EB834293C95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="" xmlns:a16="http://schemas.microsoft.com/office/drawing/2014/main" id="{826B263B-E390-012A-5F0A-39E844838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500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2" name="Рисунок 11">
            <a:extLst>
              <a:ext uri="{FF2B5EF4-FFF2-40B4-BE49-F238E27FC236}">
                <a16:creationId xmlns="" xmlns:a16="http://schemas.microsoft.com/office/drawing/2014/main" id="{69466542-69BD-7C3F-0AD3-286F334867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42293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3" name="Рисунок 11">
            <a:extLst>
              <a:ext uri="{FF2B5EF4-FFF2-40B4-BE49-F238E27FC236}">
                <a16:creationId xmlns="" xmlns:a16="http://schemas.microsoft.com/office/drawing/2014/main" id="{3471242F-CCB7-688C-7FF7-2E77CEAC1F1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02707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29AC462-0E67-2B17-CA38-A795A2BB5CB7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8" name="Нижний колонтитул 3">
            <a:extLst>
              <a:ext uri="{FF2B5EF4-FFF2-40B4-BE49-F238E27FC236}">
                <a16:creationId xmlns="" xmlns:a16="http://schemas.microsoft.com/office/drawing/2014/main" id="{3F9C5E39-5BEB-8216-F122-FED360A9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8760BCA2-3D4D-6E5F-E563-EF19348EA5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="" xmlns:a16="http://schemas.microsoft.com/office/drawing/2014/main" id="{086D4A35-3E05-41BC-57D2-C0AC892DC0F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476723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3">
            <a:extLst>
              <a:ext uri="{FF2B5EF4-FFF2-40B4-BE49-F238E27FC236}">
                <a16:creationId xmlns="" xmlns:a16="http://schemas.microsoft.com/office/drawing/2014/main" id="{F3244840-D46E-7CA6-422B-3AC25F58923C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12A59621-BEC3-13D1-CC5C-BC6D3DB1460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99661" y="1285733"/>
            <a:ext cx="11136244" cy="44532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="" xmlns:a16="http://schemas.microsoft.com/office/drawing/2014/main" id="{6F3A45D3-8FCD-97D9-5D8A-049C1E22EC68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9" name="Нижний колонтитул 3">
            <a:extLst>
              <a:ext uri="{FF2B5EF4-FFF2-40B4-BE49-F238E27FC236}">
                <a16:creationId xmlns="" xmlns:a16="http://schemas.microsoft.com/office/drawing/2014/main" id="{5198C4F6-DB3A-5160-A22E-7DBF4D955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21E6604-E0BF-3A38-C1D3-01019BC6A0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7">
            <a:extLst>
              <a:ext uri="{FF2B5EF4-FFF2-40B4-BE49-F238E27FC236}">
                <a16:creationId xmlns="" xmlns:a16="http://schemas.microsoft.com/office/drawing/2014/main" id="{0CED75F6-AFF0-DD1F-E9BE-F0A0BEDDC2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45127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03D16D53-7852-B8AF-68FA-5E3C80BD9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9661" y="1119498"/>
            <a:ext cx="3932237" cy="47415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object 13">
            <a:extLst>
              <a:ext uri="{FF2B5EF4-FFF2-40B4-BE49-F238E27FC236}">
                <a16:creationId xmlns="" xmlns:a16="http://schemas.microsoft.com/office/drawing/2014/main" id="{0150B22C-36E5-ACAF-31F7-3EE49D3BB286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Рисунок 16">
            <a:extLst>
              <a:ext uri="{FF2B5EF4-FFF2-40B4-BE49-F238E27FC236}">
                <a16:creationId xmlns="" xmlns:a16="http://schemas.microsoft.com/office/drawing/2014/main" id="{A9B994D8-D0ED-E6D0-8144-FF42E93F4EF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18088" y="1119499"/>
            <a:ext cx="6718300" cy="4741551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2" name="Номер слайда 4">
            <a:extLst>
              <a:ext uri="{FF2B5EF4-FFF2-40B4-BE49-F238E27FC236}">
                <a16:creationId xmlns="" xmlns:a16="http://schemas.microsoft.com/office/drawing/2014/main" id="{51FA5304-2109-7D22-A5D1-CD631A213791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="" xmlns:a16="http://schemas.microsoft.com/office/drawing/2014/main" id="{B4CA5D0B-8B52-1107-559A-749E3A7F4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EE9865F-EDA3-79F9-3DA2-1F81D02A00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="" xmlns:a16="http://schemas.microsoft.com/office/drawing/2014/main" id="{CFB035F8-B4DA-2C3F-7661-17A45EDBF86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36140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 и опис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="" xmlns:a16="http://schemas.microsoft.com/office/drawing/2014/main" id="{0B77544B-57D9-E431-D1E6-8256238A8B0B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Диаграмма 11">
            <a:extLst>
              <a:ext uri="{FF2B5EF4-FFF2-40B4-BE49-F238E27FC236}">
                <a16:creationId xmlns="" xmlns:a16="http://schemas.microsoft.com/office/drawing/2014/main" id="{C55CCD9B-D286-2625-CCCD-E190BE736E02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00075" y="1255713"/>
            <a:ext cx="7177088" cy="44783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4" name="Текст 13">
            <a:extLst>
              <a:ext uri="{FF2B5EF4-FFF2-40B4-BE49-F238E27FC236}">
                <a16:creationId xmlns="" xmlns:a16="http://schemas.microsoft.com/office/drawing/2014/main" id="{415DDDC4-24BA-1A90-35C7-DBF0F8076A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86738" y="1255713"/>
            <a:ext cx="3549650" cy="44783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" name="Номер слайда 4">
            <a:extLst>
              <a:ext uri="{FF2B5EF4-FFF2-40B4-BE49-F238E27FC236}">
                <a16:creationId xmlns="" xmlns:a16="http://schemas.microsoft.com/office/drawing/2014/main" id="{66B31BB7-B03F-E9BD-6391-BD436CF802B4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="" xmlns:a16="http://schemas.microsoft.com/office/drawing/2014/main" id="{E873933A-3B4D-6646-56C5-E235FC347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A0B3B802-F593-ACF0-4C8F-818DB708AB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7">
            <a:extLst>
              <a:ext uri="{FF2B5EF4-FFF2-40B4-BE49-F238E27FC236}">
                <a16:creationId xmlns="" xmlns:a16="http://schemas.microsoft.com/office/drawing/2014/main" id="{CE2D6299-B8B9-4A0B-D9E4-5E6AF22DD8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893658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98E6E48-539F-6663-3EC2-99A02C6C8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2452" y="1309026"/>
            <a:ext cx="4600230" cy="6428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1412E470-A3E0-AA1D-BD7D-EE0A4A8BC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2452" y="1951848"/>
            <a:ext cx="4600230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03636147-C979-6BB0-1430-8A01998438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029" y="1309026"/>
            <a:ext cx="4626801" cy="6428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object 13">
            <a:extLst>
              <a:ext uri="{FF2B5EF4-FFF2-40B4-BE49-F238E27FC236}">
                <a16:creationId xmlns="" xmlns:a16="http://schemas.microsoft.com/office/drawing/2014/main" id="{AD0B6318-4C01-5B81-FFE0-29FA74921D8E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Объект 3">
            <a:extLst>
              <a:ext uri="{FF2B5EF4-FFF2-40B4-BE49-F238E27FC236}">
                <a16:creationId xmlns="" xmlns:a16="http://schemas.microsoft.com/office/drawing/2014/main" id="{CEB75230-A382-1CD5-FD4F-96C0E7AB2D2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596314" y="1951848"/>
            <a:ext cx="4600230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Номер слайда 4">
            <a:extLst>
              <a:ext uri="{FF2B5EF4-FFF2-40B4-BE49-F238E27FC236}">
                <a16:creationId xmlns="" xmlns:a16="http://schemas.microsoft.com/office/drawing/2014/main" id="{A87B1AA6-636A-712D-E7E7-19BD221B0188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9" name="Нижний колонтитул 3">
            <a:extLst>
              <a:ext uri="{FF2B5EF4-FFF2-40B4-BE49-F238E27FC236}">
                <a16:creationId xmlns="" xmlns:a16="http://schemas.microsoft.com/office/drawing/2014/main" id="{EB9C93E9-B451-90FC-1FD3-8515D51D0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147ECBE-1C21-6C6C-5316-FBB379588A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7">
            <a:extLst>
              <a:ext uri="{FF2B5EF4-FFF2-40B4-BE49-F238E27FC236}">
                <a16:creationId xmlns="" xmlns:a16="http://schemas.microsoft.com/office/drawing/2014/main" id="{C35DF19D-9E99-9B53-81F7-8A572339AD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4025139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="" xmlns:a16="http://schemas.microsoft.com/office/drawing/2014/main" id="{8343AC42-1174-A0F9-D614-82F7219605DC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="" xmlns:a16="http://schemas.microsoft.com/office/drawing/2014/main" id="{B24FDC3D-6C08-F9B5-A0FF-4CCABC08556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863098" y="2148277"/>
            <a:ext cx="1443539" cy="1443539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4" name="Текст 13">
            <a:extLst>
              <a:ext uri="{FF2B5EF4-FFF2-40B4-BE49-F238E27FC236}">
                <a16:creationId xmlns="" xmlns:a16="http://schemas.microsoft.com/office/drawing/2014/main" id="{97F2BDD6-A506-2B6D-9A72-2415718579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12259" y="2373142"/>
            <a:ext cx="3814428" cy="213577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FontTx/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Текст 13">
            <a:extLst>
              <a:ext uri="{FF2B5EF4-FFF2-40B4-BE49-F238E27FC236}">
                <a16:creationId xmlns="" xmlns:a16="http://schemas.microsoft.com/office/drawing/2014/main" id="{DA2D08C4-B4F3-003F-4C41-F9CE056459D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63098" y="3878662"/>
            <a:ext cx="2016876" cy="6302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="" xmlns:a16="http://schemas.microsoft.com/office/drawing/2014/main" id="{AC3773A7-9B04-3EE4-6241-6EFC66E05F51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="" xmlns:a16="http://schemas.microsoft.com/office/drawing/2014/main" id="{3FFE4DE8-568E-3060-9EE8-09722B0AB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51F041A-67D2-7438-332E-F93006913F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="" xmlns:a16="http://schemas.microsoft.com/office/drawing/2014/main" id="{A0A00669-D426-4DEE-6D69-D1DEB63E2D0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4263662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цита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="" xmlns:a16="http://schemas.microsoft.com/office/drawing/2014/main" id="{8343AC42-1174-A0F9-D614-82F7219605DC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="" xmlns:a16="http://schemas.microsoft.com/office/drawing/2014/main" id="{B24FDC3D-6C08-F9B5-A0FF-4CCABC08556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39625" y="1383485"/>
            <a:ext cx="1443539" cy="1443539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4" name="Текст 13">
            <a:extLst>
              <a:ext uri="{FF2B5EF4-FFF2-40B4-BE49-F238E27FC236}">
                <a16:creationId xmlns="" xmlns:a16="http://schemas.microsoft.com/office/drawing/2014/main" id="{97F2BDD6-A506-2B6D-9A72-2415718579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17141" y="3429000"/>
            <a:ext cx="2217821" cy="19367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Текст 13">
            <a:extLst>
              <a:ext uri="{FF2B5EF4-FFF2-40B4-BE49-F238E27FC236}">
                <a16:creationId xmlns="" xmlns:a16="http://schemas.microsoft.com/office/drawing/2014/main" id="{04330EFB-CBC7-CD9D-FF5F-A635746942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27394" y="3429000"/>
            <a:ext cx="2217821" cy="19367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Текст 13">
            <a:extLst>
              <a:ext uri="{FF2B5EF4-FFF2-40B4-BE49-F238E27FC236}">
                <a16:creationId xmlns="" xmlns:a16="http://schemas.microsoft.com/office/drawing/2014/main" id="{DA2D08C4-B4F3-003F-4C41-F9CE056459D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337177" y="1751993"/>
            <a:ext cx="2016876" cy="6302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Рисунок 11">
            <a:extLst>
              <a:ext uri="{FF2B5EF4-FFF2-40B4-BE49-F238E27FC236}">
                <a16:creationId xmlns="" xmlns:a16="http://schemas.microsoft.com/office/drawing/2014/main" id="{56067903-C0E3-AE2B-A079-16BDAED6418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549878" y="1383485"/>
            <a:ext cx="1443539" cy="1443539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21" name="Текст 13">
            <a:extLst>
              <a:ext uri="{FF2B5EF4-FFF2-40B4-BE49-F238E27FC236}">
                <a16:creationId xmlns="" xmlns:a16="http://schemas.microsoft.com/office/drawing/2014/main" id="{4670D368-EE86-FD2B-A287-B8169A2DF1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47430" y="1751993"/>
            <a:ext cx="2016876" cy="6302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="" xmlns:a16="http://schemas.microsoft.com/office/drawing/2014/main" id="{B2053094-509F-09A3-FC67-7802C71B4C16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="" xmlns:a16="http://schemas.microsoft.com/office/drawing/2014/main" id="{7A854170-0557-2FB2-1028-6A819A398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DC3E64E-271E-03C4-1196-B1F2271969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="" xmlns:a16="http://schemas.microsoft.com/office/drawing/2014/main" id="{73A1190E-50DF-9B3B-5075-CDDF09A69B0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756297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 с заголовком и колонтитул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3">
            <a:extLst>
              <a:ext uri="{FF2B5EF4-FFF2-40B4-BE49-F238E27FC236}">
                <a16:creationId xmlns="" xmlns:a16="http://schemas.microsoft.com/office/drawing/2014/main" id="{092B14AC-EA25-24B0-80B9-B68B01017FF9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Номер слайда 4">
            <a:extLst>
              <a:ext uri="{FF2B5EF4-FFF2-40B4-BE49-F238E27FC236}">
                <a16:creationId xmlns="" xmlns:a16="http://schemas.microsoft.com/office/drawing/2014/main" id="{861D2919-2696-6DC4-367C-04B82F96B909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8" name="Нижний колонтитул 3">
            <a:extLst>
              <a:ext uri="{FF2B5EF4-FFF2-40B4-BE49-F238E27FC236}">
                <a16:creationId xmlns="" xmlns:a16="http://schemas.microsoft.com/office/drawing/2014/main" id="{4638B12C-3F1E-D4F3-EA42-7B55EE349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8C80019-31A6-AE86-9578-0D49F4FAC8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="" xmlns:a16="http://schemas.microsoft.com/office/drawing/2014/main" id="{CAC9CCE1-92B9-F24A-D97A-0C93CBC5185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09143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ание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D7A2D3-D6E5-C73A-7DBE-5EE64342D78B}"/>
              </a:ext>
            </a:extLst>
          </p:cNvPr>
          <p:cNvSpPr txBox="1">
            <a:spLocks/>
          </p:cNvSpPr>
          <p:nvPr userDrawn="1"/>
        </p:nvSpPr>
        <p:spPr>
          <a:xfrm>
            <a:off x="2890077" y="705115"/>
            <a:ext cx="3205923" cy="5961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36319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rgbClr val="7DBBFC"/>
                </a:solidFill>
              </a:rPr>
              <a:t>СОДЕРЖАНИЕ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="" xmlns:a16="http://schemas.microsoft.com/office/drawing/2014/main" id="{DD14833C-E99F-871B-FE32-BDFF130C1843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54221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539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(1 цифра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6D3409CF-BB0C-E756-DC29-B113AEAB8277}"/>
              </a:ext>
            </a:extLst>
          </p:cNvPr>
          <p:cNvSpPr/>
          <p:nvPr userDrawn="1"/>
        </p:nvSpPr>
        <p:spPr>
          <a:xfrm>
            <a:off x="0" y="2662517"/>
            <a:ext cx="7516083" cy="1303710"/>
          </a:xfrm>
          <a:prstGeom prst="roundRect">
            <a:avLst>
              <a:gd name="adj" fmla="val 73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59492CD8-B2D2-4AF6-2D2A-CDA40DC351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9156" y="2452557"/>
            <a:ext cx="1143863" cy="172363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ru-RU" sz="8000" kern="1200" dirty="0">
                <a:solidFill>
                  <a:srgbClr val="7DBBFC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dirty="0"/>
              <a:t>1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="" xmlns:a16="http://schemas.microsoft.com/office/drawing/2014/main" id="{209481BF-91DE-79FE-FDB1-F23ADE854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3607" y="2849940"/>
            <a:ext cx="5929970" cy="96407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lang="ru-RU" sz="2400" b="1" kern="1200" spc="-20" dirty="0">
                <a:solidFill>
                  <a:srgbClr val="282A2E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4FBE0E25-1DDF-AB50-A089-E5C660E09279}"/>
              </a:ext>
            </a:extLst>
          </p:cNvPr>
          <p:cNvGrpSpPr/>
          <p:nvPr userDrawn="1"/>
        </p:nvGrpSpPr>
        <p:grpSpPr>
          <a:xfrm>
            <a:off x="663408" y="6396532"/>
            <a:ext cx="12925697" cy="66972"/>
            <a:chOff x="2333171" y="6013450"/>
            <a:chExt cx="14706663" cy="76200"/>
          </a:xfrm>
          <a:solidFill>
            <a:srgbClr val="7DBBFC"/>
          </a:solidFill>
        </p:grpSpPr>
        <p:sp>
          <p:nvSpPr>
            <p:cNvPr id="14" name="object 4">
              <a:extLst>
                <a:ext uri="{FF2B5EF4-FFF2-40B4-BE49-F238E27FC236}">
                  <a16:creationId xmlns="" xmlns:a16="http://schemas.microsoft.com/office/drawing/2014/main" id="{E74419A8-4FB6-00A5-C24D-1CEC374D8F36}"/>
                </a:ext>
              </a:extLst>
            </p:cNvPr>
            <p:cNvSpPr/>
            <p:nvPr userDrawn="1"/>
          </p:nvSpPr>
          <p:spPr>
            <a:xfrm>
              <a:off x="2333171" y="6013450"/>
              <a:ext cx="1143000" cy="76200"/>
            </a:xfrm>
            <a:custGeom>
              <a:avLst/>
              <a:gdLst/>
              <a:ahLst/>
              <a:cxnLst/>
              <a:rect l="l" t="t" r="r" b="b"/>
              <a:pathLst>
                <a:path w="1143000" h="76200">
                  <a:moveTo>
                    <a:pt x="1143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1143000" y="76200"/>
                  </a:lnTo>
                  <a:lnTo>
                    <a:pt x="11430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6">
              <a:extLst>
                <a:ext uri="{FF2B5EF4-FFF2-40B4-BE49-F238E27FC236}">
                  <a16:creationId xmlns="" xmlns:a16="http://schemas.microsoft.com/office/drawing/2014/main" id="{70798D9C-49A6-5EB3-FA17-A891A5B50F96}"/>
                </a:ext>
              </a:extLst>
            </p:cNvPr>
            <p:cNvSpPr/>
            <p:nvPr userDrawn="1"/>
          </p:nvSpPr>
          <p:spPr>
            <a:xfrm>
              <a:off x="3829294" y="6045200"/>
              <a:ext cx="13210540" cy="25400"/>
            </a:xfrm>
            <a:custGeom>
              <a:avLst/>
              <a:gdLst/>
              <a:ahLst/>
              <a:cxnLst/>
              <a:rect l="l" t="t" r="r" b="b"/>
              <a:pathLst>
                <a:path w="13210540" h="25400">
                  <a:moveTo>
                    <a:pt x="0" y="25400"/>
                  </a:moveTo>
                  <a:lnTo>
                    <a:pt x="13210476" y="25400"/>
                  </a:lnTo>
                  <a:lnTo>
                    <a:pt x="13210476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E5C9A6C4-81F8-744C-0326-E51AC4E9C47D}"/>
              </a:ext>
            </a:extLst>
          </p:cNvPr>
          <p:cNvSpPr/>
          <p:nvPr userDrawn="1"/>
        </p:nvSpPr>
        <p:spPr>
          <a:xfrm flipH="1">
            <a:off x="-10588" y="2662517"/>
            <a:ext cx="110111" cy="1303710"/>
          </a:xfrm>
          <a:custGeom>
            <a:avLst/>
            <a:gdLst/>
            <a:ahLst/>
            <a:cxnLst/>
            <a:rect l="l" t="t" r="r" b="b"/>
            <a:pathLst>
              <a:path w="158750" h="1879600">
                <a:moveTo>
                  <a:pt x="158750" y="0"/>
                </a:moveTo>
                <a:lnTo>
                  <a:pt x="0" y="0"/>
                </a:lnTo>
                <a:lnTo>
                  <a:pt x="0" y="1879600"/>
                </a:lnTo>
                <a:lnTo>
                  <a:pt x="158750" y="1879600"/>
                </a:lnTo>
                <a:lnTo>
                  <a:pt x="15875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4998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(2 цифры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4FBE0E25-1DDF-AB50-A089-E5C660E09279}"/>
              </a:ext>
            </a:extLst>
          </p:cNvPr>
          <p:cNvGrpSpPr/>
          <p:nvPr userDrawn="1"/>
        </p:nvGrpSpPr>
        <p:grpSpPr>
          <a:xfrm>
            <a:off x="663408" y="6396532"/>
            <a:ext cx="12925697" cy="66972"/>
            <a:chOff x="2333171" y="6013450"/>
            <a:chExt cx="14706663" cy="76200"/>
          </a:xfrm>
          <a:solidFill>
            <a:srgbClr val="7DBBFC"/>
          </a:solidFill>
        </p:grpSpPr>
        <p:sp>
          <p:nvSpPr>
            <p:cNvPr id="14" name="object 4">
              <a:extLst>
                <a:ext uri="{FF2B5EF4-FFF2-40B4-BE49-F238E27FC236}">
                  <a16:creationId xmlns="" xmlns:a16="http://schemas.microsoft.com/office/drawing/2014/main" id="{E74419A8-4FB6-00A5-C24D-1CEC374D8F36}"/>
                </a:ext>
              </a:extLst>
            </p:cNvPr>
            <p:cNvSpPr/>
            <p:nvPr userDrawn="1"/>
          </p:nvSpPr>
          <p:spPr>
            <a:xfrm>
              <a:off x="2333171" y="6013450"/>
              <a:ext cx="1143000" cy="76200"/>
            </a:xfrm>
            <a:custGeom>
              <a:avLst/>
              <a:gdLst/>
              <a:ahLst/>
              <a:cxnLst/>
              <a:rect l="l" t="t" r="r" b="b"/>
              <a:pathLst>
                <a:path w="1143000" h="76200">
                  <a:moveTo>
                    <a:pt x="1143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1143000" y="76200"/>
                  </a:lnTo>
                  <a:lnTo>
                    <a:pt x="11430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6">
              <a:extLst>
                <a:ext uri="{FF2B5EF4-FFF2-40B4-BE49-F238E27FC236}">
                  <a16:creationId xmlns="" xmlns:a16="http://schemas.microsoft.com/office/drawing/2014/main" id="{70798D9C-49A6-5EB3-FA17-A891A5B50F96}"/>
                </a:ext>
              </a:extLst>
            </p:cNvPr>
            <p:cNvSpPr/>
            <p:nvPr userDrawn="1"/>
          </p:nvSpPr>
          <p:spPr>
            <a:xfrm>
              <a:off x="3829294" y="6045200"/>
              <a:ext cx="13210540" cy="25400"/>
            </a:xfrm>
            <a:custGeom>
              <a:avLst/>
              <a:gdLst/>
              <a:ahLst/>
              <a:cxnLst/>
              <a:rect l="l" t="t" r="r" b="b"/>
              <a:pathLst>
                <a:path w="13210540" h="25400">
                  <a:moveTo>
                    <a:pt x="0" y="25400"/>
                  </a:moveTo>
                  <a:lnTo>
                    <a:pt x="13210476" y="25400"/>
                  </a:lnTo>
                  <a:lnTo>
                    <a:pt x="13210476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Прямоугольник: скругленные углы 1">
            <a:extLst>
              <a:ext uri="{FF2B5EF4-FFF2-40B4-BE49-F238E27FC236}">
                <a16:creationId xmlns="" xmlns:a16="http://schemas.microsoft.com/office/drawing/2014/main" id="{1BBBFCC8-FA3E-584C-D68D-4B3C3092DBD9}"/>
              </a:ext>
            </a:extLst>
          </p:cNvPr>
          <p:cNvSpPr/>
          <p:nvPr userDrawn="1"/>
        </p:nvSpPr>
        <p:spPr>
          <a:xfrm>
            <a:off x="0" y="2662517"/>
            <a:ext cx="7516083" cy="1303710"/>
          </a:xfrm>
          <a:prstGeom prst="roundRect">
            <a:avLst>
              <a:gd name="adj" fmla="val 73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object 5">
            <a:extLst>
              <a:ext uri="{FF2B5EF4-FFF2-40B4-BE49-F238E27FC236}">
                <a16:creationId xmlns="" xmlns:a16="http://schemas.microsoft.com/office/drawing/2014/main" id="{CC890D42-0994-2C55-C003-1115272C893B}"/>
              </a:ext>
            </a:extLst>
          </p:cNvPr>
          <p:cNvSpPr/>
          <p:nvPr userDrawn="1"/>
        </p:nvSpPr>
        <p:spPr>
          <a:xfrm flipH="1">
            <a:off x="-10588" y="2662517"/>
            <a:ext cx="110111" cy="1303710"/>
          </a:xfrm>
          <a:custGeom>
            <a:avLst/>
            <a:gdLst/>
            <a:ahLst/>
            <a:cxnLst/>
            <a:rect l="l" t="t" r="r" b="b"/>
            <a:pathLst>
              <a:path w="158750" h="1879600">
                <a:moveTo>
                  <a:pt x="158750" y="0"/>
                </a:moveTo>
                <a:lnTo>
                  <a:pt x="0" y="0"/>
                </a:lnTo>
                <a:lnTo>
                  <a:pt x="0" y="1879600"/>
                </a:lnTo>
                <a:lnTo>
                  <a:pt x="158750" y="1879600"/>
                </a:lnTo>
                <a:lnTo>
                  <a:pt x="15875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Заголовок 1">
            <a:extLst>
              <a:ext uri="{FF2B5EF4-FFF2-40B4-BE49-F238E27FC236}">
                <a16:creationId xmlns="" xmlns:a16="http://schemas.microsoft.com/office/drawing/2014/main" id="{0C3B47C9-9A5E-501B-FE77-3F72F5A6E6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9156" y="2452557"/>
            <a:ext cx="1358836" cy="172363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ru-RU" sz="8000" kern="1200" dirty="0">
                <a:solidFill>
                  <a:srgbClr val="7DBBFC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dirty="0"/>
              <a:t>10</a:t>
            </a:r>
          </a:p>
        </p:txBody>
      </p:sp>
      <p:sp>
        <p:nvSpPr>
          <p:cNvPr id="18" name="Текст 2">
            <a:extLst>
              <a:ext uri="{FF2B5EF4-FFF2-40B4-BE49-F238E27FC236}">
                <a16:creationId xmlns="" xmlns:a16="http://schemas.microsoft.com/office/drawing/2014/main" id="{13848968-2D85-42FA-45F0-949C4DE62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9347" y="2849940"/>
            <a:ext cx="5929970" cy="96407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lang="ru-RU" sz="2400" b="1" kern="1200" spc="-20" dirty="0">
                <a:solidFill>
                  <a:srgbClr val="282A2E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9235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лашка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: скругленные углы 14">
            <a:extLst>
              <a:ext uri="{FF2B5EF4-FFF2-40B4-BE49-F238E27FC236}">
                <a16:creationId xmlns="" xmlns:a16="http://schemas.microsoft.com/office/drawing/2014/main" id="{C9EA2E0C-DBBA-B384-9FFB-38013890919D}"/>
              </a:ext>
            </a:extLst>
          </p:cNvPr>
          <p:cNvSpPr/>
          <p:nvPr userDrawn="1"/>
        </p:nvSpPr>
        <p:spPr>
          <a:xfrm>
            <a:off x="8209723" y="1253330"/>
            <a:ext cx="3526184" cy="4690269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C2CEB80-1939-9913-B80E-312A85EDD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4019" y="1253331"/>
            <a:ext cx="6939720" cy="46902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0DC16E3-4119-D306-B0DB-20405C307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0045" y="1546320"/>
            <a:ext cx="2905539" cy="40583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object 13">
            <a:extLst>
              <a:ext uri="{FF2B5EF4-FFF2-40B4-BE49-F238E27FC236}">
                <a16:creationId xmlns="" xmlns:a16="http://schemas.microsoft.com/office/drawing/2014/main" id="{3A56EE4D-CAE0-F801-A46E-E73A9FF689B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Номер слайда 4">
            <a:extLst>
              <a:ext uri="{FF2B5EF4-FFF2-40B4-BE49-F238E27FC236}">
                <a16:creationId xmlns="" xmlns:a16="http://schemas.microsoft.com/office/drawing/2014/main" id="{BC31200F-A18F-EFBD-01D2-D05D06212DCC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="" xmlns:a16="http://schemas.microsoft.com/office/drawing/2014/main" id="{F14F051A-8698-953F-5B03-5020E3184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47762EC-2825-AB14-190F-96A039744B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Текст 7">
            <a:extLst>
              <a:ext uri="{FF2B5EF4-FFF2-40B4-BE49-F238E27FC236}">
                <a16:creationId xmlns="" xmlns:a16="http://schemas.microsoft.com/office/drawing/2014/main" id="{4F9D1E7D-DA09-2A57-81A9-17ADFD5AFF4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8770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плаш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3">
            <a:extLst>
              <a:ext uri="{FF2B5EF4-FFF2-40B4-BE49-F238E27FC236}">
                <a16:creationId xmlns="" xmlns:a16="http://schemas.microsoft.com/office/drawing/2014/main" id="{07EB8C42-1916-8071-ED45-F0E2C9EDBF2D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>
              <a:solidFill>
                <a:srgbClr val="7DBBFC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BE661CAF-7768-9AC2-F538-B5F8ECA17596}"/>
              </a:ext>
            </a:extLst>
          </p:cNvPr>
          <p:cNvSpPr/>
          <p:nvPr userDrawn="1"/>
        </p:nvSpPr>
        <p:spPr>
          <a:xfrm>
            <a:off x="983967" y="1850660"/>
            <a:ext cx="4801536" cy="3225614"/>
          </a:xfrm>
          <a:prstGeom prst="roundRect">
            <a:avLst>
              <a:gd name="adj" fmla="val 2574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1FDB0C7F-D8DF-B62D-675F-2953D8E4F5A3}"/>
              </a:ext>
            </a:extLst>
          </p:cNvPr>
          <p:cNvSpPr/>
          <p:nvPr userDrawn="1"/>
        </p:nvSpPr>
        <p:spPr>
          <a:xfrm>
            <a:off x="6406498" y="1850660"/>
            <a:ext cx="4801536" cy="3225614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екст 28">
            <a:extLst>
              <a:ext uri="{FF2B5EF4-FFF2-40B4-BE49-F238E27FC236}">
                <a16:creationId xmlns="" xmlns:a16="http://schemas.microsoft.com/office/drawing/2014/main" id="{6FB71AF1-07C0-861E-F4DD-68F641E0EA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222048" y="2864661"/>
            <a:ext cx="4267543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28">
            <a:extLst>
              <a:ext uri="{FF2B5EF4-FFF2-40B4-BE49-F238E27FC236}">
                <a16:creationId xmlns="" xmlns:a16="http://schemas.microsoft.com/office/drawing/2014/main" id="{D17CFC04-E67A-8922-2B8D-E0DB8D8A24A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22047" y="2111505"/>
            <a:ext cx="4267543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6" name="Текст 28">
            <a:extLst>
              <a:ext uri="{FF2B5EF4-FFF2-40B4-BE49-F238E27FC236}">
                <a16:creationId xmlns="" xmlns:a16="http://schemas.microsoft.com/office/drawing/2014/main" id="{E94F6ACE-9C78-005A-9335-1EE2316FEBE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702409" y="2864661"/>
            <a:ext cx="4267543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Текст 28">
            <a:extLst>
              <a:ext uri="{FF2B5EF4-FFF2-40B4-BE49-F238E27FC236}">
                <a16:creationId xmlns="" xmlns:a16="http://schemas.microsoft.com/office/drawing/2014/main" id="{A3A4BEF3-6D0B-F439-67E7-1E15BB7A37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02408" y="2111505"/>
            <a:ext cx="4267543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D9CC2F26-97EB-7B4D-39C7-FEBF2DDC11A3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6" name="Нижний колонтитул 3">
            <a:extLst>
              <a:ext uri="{FF2B5EF4-FFF2-40B4-BE49-F238E27FC236}">
                <a16:creationId xmlns="" xmlns:a16="http://schemas.microsoft.com/office/drawing/2014/main" id="{4A9190F3-63E6-D6B6-8C3D-8372DF3A4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4F37320-C72E-83A0-A762-FAED58583F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0" name="Текст 7">
            <a:extLst>
              <a:ext uri="{FF2B5EF4-FFF2-40B4-BE49-F238E27FC236}">
                <a16:creationId xmlns="" xmlns:a16="http://schemas.microsoft.com/office/drawing/2014/main" id="{FE4D11D3-79B9-B29F-C05F-392724ED92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706267435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57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плаш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3">
            <a:extLst>
              <a:ext uri="{FF2B5EF4-FFF2-40B4-BE49-F238E27FC236}">
                <a16:creationId xmlns="" xmlns:a16="http://schemas.microsoft.com/office/drawing/2014/main" id="{7A0B5775-AECC-0C81-B533-4057B9A26845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="" xmlns:a16="http://schemas.microsoft.com/office/drawing/2014/main" id="{2175667B-4583-04FE-4801-F6C8F75BDF08}"/>
              </a:ext>
            </a:extLst>
          </p:cNvPr>
          <p:cNvSpPr/>
          <p:nvPr userDrawn="1"/>
        </p:nvSpPr>
        <p:spPr>
          <a:xfrm>
            <a:off x="749501" y="1850660"/>
            <a:ext cx="3255621" cy="3225614"/>
          </a:xfrm>
          <a:prstGeom prst="roundRect">
            <a:avLst>
              <a:gd name="adj" fmla="val 2574"/>
            </a:avLst>
          </a:prstGeom>
          <a:solidFill>
            <a:srgbClr val="D9D8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="" xmlns:a16="http://schemas.microsoft.com/office/drawing/2014/main" id="{0C01C6F4-9C01-3FB3-C85B-D700EDBB7C86}"/>
              </a:ext>
            </a:extLst>
          </p:cNvPr>
          <p:cNvSpPr/>
          <p:nvPr userDrawn="1"/>
        </p:nvSpPr>
        <p:spPr>
          <a:xfrm>
            <a:off x="4539973" y="1850660"/>
            <a:ext cx="3255621" cy="3225614"/>
          </a:xfrm>
          <a:prstGeom prst="roundRect">
            <a:avLst>
              <a:gd name="adj" fmla="val 2574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="" xmlns:a16="http://schemas.microsoft.com/office/drawing/2014/main" id="{01950DA1-BCD8-EDB2-DC7D-A275B3D4A3F2}"/>
              </a:ext>
            </a:extLst>
          </p:cNvPr>
          <p:cNvSpPr/>
          <p:nvPr userDrawn="1"/>
        </p:nvSpPr>
        <p:spPr>
          <a:xfrm>
            <a:off x="8330445" y="1850660"/>
            <a:ext cx="3255621" cy="3225614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28">
            <a:extLst>
              <a:ext uri="{FF2B5EF4-FFF2-40B4-BE49-F238E27FC236}">
                <a16:creationId xmlns="" xmlns:a16="http://schemas.microsoft.com/office/drawing/2014/main" id="{4E6AB915-E4B6-0128-EF06-325AD6D150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37473" y="2864661"/>
            <a:ext cx="2479675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0" name="Текст 28">
            <a:extLst>
              <a:ext uri="{FF2B5EF4-FFF2-40B4-BE49-F238E27FC236}">
                <a16:creationId xmlns="" xmlns:a16="http://schemas.microsoft.com/office/drawing/2014/main" id="{985AD135-3D8E-32AB-6008-E7FC585E26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927945" y="2864661"/>
            <a:ext cx="2479675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1" name="Текст 28">
            <a:extLst>
              <a:ext uri="{FF2B5EF4-FFF2-40B4-BE49-F238E27FC236}">
                <a16:creationId xmlns="" xmlns:a16="http://schemas.microsoft.com/office/drawing/2014/main" id="{0E0E5FAB-C9A5-1166-83B6-69883F2ABF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728357" y="2864661"/>
            <a:ext cx="2479675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2" name="Текст 28">
            <a:extLst>
              <a:ext uri="{FF2B5EF4-FFF2-40B4-BE49-F238E27FC236}">
                <a16:creationId xmlns="" xmlns:a16="http://schemas.microsoft.com/office/drawing/2014/main" id="{6043606F-AF6C-84D3-B3BF-6EEAC815EA9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37472" y="2111505"/>
            <a:ext cx="2479675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3" name="Текст 28">
            <a:extLst>
              <a:ext uri="{FF2B5EF4-FFF2-40B4-BE49-F238E27FC236}">
                <a16:creationId xmlns="" xmlns:a16="http://schemas.microsoft.com/office/drawing/2014/main" id="{E4CABCE6-EE0A-8E8C-9233-E6CA1AB679B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7944" y="2111505"/>
            <a:ext cx="2479675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4" name="Текст 28">
            <a:extLst>
              <a:ext uri="{FF2B5EF4-FFF2-40B4-BE49-F238E27FC236}">
                <a16:creationId xmlns="" xmlns:a16="http://schemas.microsoft.com/office/drawing/2014/main" id="{D615DBDD-0B36-54FC-DE4B-EB08CA7AC1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728356" y="2111505"/>
            <a:ext cx="2479675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1" name="Номер слайда 4">
            <a:extLst>
              <a:ext uri="{FF2B5EF4-FFF2-40B4-BE49-F238E27FC236}">
                <a16:creationId xmlns="" xmlns:a16="http://schemas.microsoft.com/office/drawing/2014/main" id="{CED563EF-4AF7-CA26-C2B3-8930D1244BE1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6" name="Нижний колонтитул 3">
            <a:extLst>
              <a:ext uri="{FF2B5EF4-FFF2-40B4-BE49-F238E27FC236}">
                <a16:creationId xmlns="" xmlns:a16="http://schemas.microsoft.com/office/drawing/2014/main" id="{49E18D00-E6F5-C63D-F8DF-4CED2CF84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50FC962-F52F-CD51-B3B6-7705F4E9FD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7">
            <a:extLst>
              <a:ext uri="{FF2B5EF4-FFF2-40B4-BE49-F238E27FC236}">
                <a16:creationId xmlns="" xmlns:a16="http://schemas.microsoft.com/office/drawing/2014/main" id="{BA2BEE2F-E362-0FB1-AAE4-A5C79C0749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82645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етыре плаш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3">
            <a:extLst>
              <a:ext uri="{FF2B5EF4-FFF2-40B4-BE49-F238E27FC236}">
                <a16:creationId xmlns="" xmlns:a16="http://schemas.microsoft.com/office/drawing/2014/main" id="{7A0B5775-AECC-0C81-B533-4057B9A26845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="" xmlns:a16="http://schemas.microsoft.com/office/drawing/2014/main" id="{2175667B-4583-04FE-4801-F6C8F75BDF08}"/>
              </a:ext>
            </a:extLst>
          </p:cNvPr>
          <p:cNvSpPr/>
          <p:nvPr userDrawn="1"/>
        </p:nvSpPr>
        <p:spPr>
          <a:xfrm>
            <a:off x="693544" y="1924461"/>
            <a:ext cx="2385682" cy="3225614"/>
          </a:xfrm>
          <a:prstGeom prst="roundRect">
            <a:avLst>
              <a:gd name="adj" fmla="val 2574"/>
            </a:avLst>
          </a:prstGeom>
          <a:solidFill>
            <a:srgbClr val="D9D8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="" xmlns:a16="http://schemas.microsoft.com/office/drawing/2014/main" id="{0C01C6F4-9C01-3FB3-C85B-D700EDBB7C86}"/>
              </a:ext>
            </a:extLst>
          </p:cNvPr>
          <p:cNvSpPr/>
          <p:nvPr userDrawn="1"/>
        </p:nvSpPr>
        <p:spPr>
          <a:xfrm>
            <a:off x="3510327" y="1924461"/>
            <a:ext cx="2385682" cy="3225614"/>
          </a:xfrm>
          <a:prstGeom prst="roundRect">
            <a:avLst>
              <a:gd name="adj" fmla="val 2574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="" xmlns:a16="http://schemas.microsoft.com/office/drawing/2014/main" id="{01950DA1-BCD8-EDB2-DC7D-A275B3D4A3F2}"/>
              </a:ext>
            </a:extLst>
          </p:cNvPr>
          <p:cNvSpPr/>
          <p:nvPr userDrawn="1"/>
        </p:nvSpPr>
        <p:spPr>
          <a:xfrm>
            <a:off x="6321330" y="1924461"/>
            <a:ext cx="2385682" cy="3225614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28">
            <a:extLst>
              <a:ext uri="{FF2B5EF4-FFF2-40B4-BE49-F238E27FC236}">
                <a16:creationId xmlns="" xmlns:a16="http://schemas.microsoft.com/office/drawing/2014/main" id="{4E6AB915-E4B6-0128-EF06-325AD6D150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7847" y="2938462"/>
            <a:ext cx="1817077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0" name="Текст 28">
            <a:extLst>
              <a:ext uri="{FF2B5EF4-FFF2-40B4-BE49-F238E27FC236}">
                <a16:creationId xmlns="" xmlns:a16="http://schemas.microsoft.com/office/drawing/2014/main" id="{985AD135-3D8E-32AB-6008-E7FC585E26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794630" y="2938462"/>
            <a:ext cx="1817077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1" name="Текст 28">
            <a:extLst>
              <a:ext uri="{FF2B5EF4-FFF2-40B4-BE49-F238E27FC236}">
                <a16:creationId xmlns="" xmlns:a16="http://schemas.microsoft.com/office/drawing/2014/main" id="{0E0E5FAB-C9A5-1166-83B6-69883F2ABF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05633" y="2938462"/>
            <a:ext cx="1817077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2" name="Текст 28">
            <a:extLst>
              <a:ext uri="{FF2B5EF4-FFF2-40B4-BE49-F238E27FC236}">
                <a16:creationId xmlns="" xmlns:a16="http://schemas.microsoft.com/office/drawing/2014/main" id="{6043606F-AF6C-84D3-B3BF-6EEAC815EA9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77847" y="2185306"/>
            <a:ext cx="1817077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3" name="Текст 28">
            <a:extLst>
              <a:ext uri="{FF2B5EF4-FFF2-40B4-BE49-F238E27FC236}">
                <a16:creationId xmlns="" xmlns:a16="http://schemas.microsoft.com/office/drawing/2014/main" id="{E4CABCE6-EE0A-8E8C-9233-E6CA1AB679B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94630" y="2185306"/>
            <a:ext cx="1817077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4" name="Текст 28">
            <a:extLst>
              <a:ext uri="{FF2B5EF4-FFF2-40B4-BE49-F238E27FC236}">
                <a16:creationId xmlns="" xmlns:a16="http://schemas.microsoft.com/office/drawing/2014/main" id="{D615DBDD-0B36-54FC-DE4B-EB08CA7AC1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05633" y="2185306"/>
            <a:ext cx="1817077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="" xmlns:a16="http://schemas.microsoft.com/office/drawing/2014/main" id="{4F1A9882-4C2B-E626-5001-E66315689940}"/>
              </a:ext>
            </a:extLst>
          </p:cNvPr>
          <p:cNvSpPr/>
          <p:nvPr userDrawn="1"/>
        </p:nvSpPr>
        <p:spPr>
          <a:xfrm>
            <a:off x="9132333" y="1940127"/>
            <a:ext cx="2385682" cy="3225614"/>
          </a:xfrm>
          <a:prstGeom prst="roundRect">
            <a:avLst>
              <a:gd name="adj" fmla="val 2574"/>
            </a:avLst>
          </a:prstGeom>
          <a:solidFill>
            <a:srgbClr val="D3F5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Текст 28">
            <a:extLst>
              <a:ext uri="{FF2B5EF4-FFF2-40B4-BE49-F238E27FC236}">
                <a16:creationId xmlns="" xmlns:a16="http://schemas.microsoft.com/office/drawing/2014/main" id="{040A5FB0-55B9-3D90-49B1-E18432C4DC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416636" y="2954128"/>
            <a:ext cx="1817077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Текст 28">
            <a:extLst>
              <a:ext uri="{FF2B5EF4-FFF2-40B4-BE49-F238E27FC236}">
                <a16:creationId xmlns="" xmlns:a16="http://schemas.microsoft.com/office/drawing/2014/main" id="{F6E431BB-9FC0-ACC5-D858-C1ABAC9698E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16636" y="2200972"/>
            <a:ext cx="1817077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4" name="Номер слайда 4">
            <a:extLst>
              <a:ext uri="{FF2B5EF4-FFF2-40B4-BE49-F238E27FC236}">
                <a16:creationId xmlns="" xmlns:a16="http://schemas.microsoft.com/office/drawing/2014/main" id="{681E0E83-7715-1B26-C0EF-86D4C9801A91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10" name="Нижний колонтитул 3">
            <a:extLst>
              <a:ext uri="{FF2B5EF4-FFF2-40B4-BE49-F238E27FC236}">
                <a16:creationId xmlns="" xmlns:a16="http://schemas.microsoft.com/office/drawing/2014/main" id="{F98F4CB7-BFDE-D189-FF5A-FE233D9D8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86B62127-0A71-EC4B-B431-E4D83C37B6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="" xmlns:a16="http://schemas.microsoft.com/office/drawing/2014/main" id="{771C82E0-DA57-65E8-E286-EF1040D6BCE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9650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="" xmlns:a16="http://schemas.microsoft.com/office/drawing/2014/main" id="{821B21DE-85EE-6E42-463C-EB834293C95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Рисунок 11">
            <a:extLst>
              <a:ext uri="{FF2B5EF4-FFF2-40B4-BE49-F238E27FC236}">
                <a16:creationId xmlns="" xmlns:a16="http://schemas.microsoft.com/office/drawing/2014/main" id="{69466542-69BD-7C3F-0AD3-286F334867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42293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Текст 14">
            <a:extLst>
              <a:ext uri="{FF2B5EF4-FFF2-40B4-BE49-F238E27FC236}">
                <a16:creationId xmlns="" xmlns:a16="http://schemas.microsoft.com/office/drawing/2014/main" id="{F90414E1-F7F8-26E8-647F-D6D5B0A46B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660" y="1852612"/>
            <a:ext cx="7064455" cy="3609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="" xmlns:a16="http://schemas.microsoft.com/office/drawing/2014/main" id="{79C98158-9B5D-14BD-1E46-4774CFAF8C8C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8" name="Нижний колонтитул 3">
            <a:extLst>
              <a:ext uri="{FF2B5EF4-FFF2-40B4-BE49-F238E27FC236}">
                <a16:creationId xmlns="" xmlns:a16="http://schemas.microsoft.com/office/drawing/2014/main" id="{2A5C06CF-0267-9F95-9C86-7619DF637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C56B4BE6-AD92-9768-4EE0-0F1FD3B0D5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="" xmlns:a16="http://schemas.microsoft.com/office/drawing/2014/main" id="{5B778521-C6ED-36F4-7A17-CA1BE5A5CC9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87012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Рисунок 91">
            <a:extLst>
              <a:ext uri="{FF2B5EF4-FFF2-40B4-BE49-F238E27FC236}">
                <a16:creationId xmlns="" xmlns:a16="http://schemas.microsoft.com/office/drawing/2014/main" id="{4CE3E9B1-F3D4-3556-20BA-A1E713C78F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0" y="0"/>
            <a:ext cx="12179880" cy="68580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778C392E-0650-3E49-B662-297B64F08AAB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C87BB93A-015E-D7D4-7253-918D673A9B8E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03BB2D9A-F664-FFF4-A0F6-B19159EC9EEE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5" name="Овал 4">
              <a:extLst>
                <a:ext uri="{FF2B5EF4-FFF2-40B4-BE49-F238E27FC236}">
                  <a16:creationId xmlns="" xmlns:a16="http://schemas.microsoft.com/office/drawing/2014/main" id="{3B3D696D-1D0A-BB5F-B162-A7A732569666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>
              <a:extLst>
                <a:ext uri="{FF2B5EF4-FFF2-40B4-BE49-F238E27FC236}">
                  <a16:creationId xmlns="" xmlns:a16="http://schemas.microsoft.com/office/drawing/2014/main" id="{4BC3E7D7-E43F-C9DE-70A0-837694E19BD9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4919E742-2F27-14B1-C72F-CFBA6505D94D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>
              <a:extLst>
                <a:ext uri="{FF2B5EF4-FFF2-40B4-BE49-F238E27FC236}">
                  <a16:creationId xmlns="" xmlns:a16="http://schemas.microsoft.com/office/drawing/2014/main" id="{430DBBC1-F244-061C-AB52-AE1E02AD82E9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8ABDB30A-ACD6-8072-1CB6-329DBDD2F56F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8F3B8F62-D6FF-F65D-268E-547A6FEE41A6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1" name="Овал 10">
              <a:extLst>
                <a:ext uri="{FF2B5EF4-FFF2-40B4-BE49-F238E27FC236}">
                  <a16:creationId xmlns="" xmlns:a16="http://schemas.microsoft.com/office/drawing/2014/main" id="{8D377FDD-6B9A-89B0-E345-D81F1F478501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EA20CC44-78D7-54E1-C2DE-F358682D92AE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FA0C2536-FE9A-1BB0-94AE-591381B38F3A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4" name="Группа 13">
            <a:extLst>
              <a:ext uri="{FF2B5EF4-FFF2-40B4-BE49-F238E27FC236}">
                <a16:creationId xmlns="" xmlns:a16="http://schemas.microsoft.com/office/drawing/2014/main" id="{E9572509-ABCA-0BE7-285B-31C3B5E3C1E7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15" name="Овал 14">
              <a:extLst>
                <a:ext uri="{FF2B5EF4-FFF2-40B4-BE49-F238E27FC236}">
                  <a16:creationId xmlns="" xmlns:a16="http://schemas.microsoft.com/office/drawing/2014/main" id="{A382322E-E23D-ECF6-23C5-90CA978C4074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1E2DA02F-57E1-F7A3-1173-DC07DC331A51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="" xmlns:a16="http://schemas.microsoft.com/office/drawing/2014/main" id="{CF8693B4-28D3-C583-6422-DB950DE3D612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856E289E-B2ED-7937-5BD6-5869E1B4B036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9" name="Овал 18">
              <a:extLst>
                <a:ext uri="{FF2B5EF4-FFF2-40B4-BE49-F238E27FC236}">
                  <a16:creationId xmlns="" xmlns:a16="http://schemas.microsoft.com/office/drawing/2014/main" id="{FA44B585-2AEE-339E-118D-8FE7D9FA68D4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28D8135E-A3E7-2B50-FBE3-0EAFC1B89F71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1" name="Овал 20">
              <a:extLst>
                <a:ext uri="{FF2B5EF4-FFF2-40B4-BE49-F238E27FC236}">
                  <a16:creationId xmlns="" xmlns:a16="http://schemas.microsoft.com/office/drawing/2014/main" id="{36746D68-F219-13BE-730B-076345C7F77B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07277229-FA20-7E8C-F2E4-0BC04D58B909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3" name="Овал 22">
              <a:extLst>
                <a:ext uri="{FF2B5EF4-FFF2-40B4-BE49-F238E27FC236}">
                  <a16:creationId xmlns="" xmlns:a16="http://schemas.microsoft.com/office/drawing/2014/main" id="{5EE0555B-69DC-9F1E-1852-7EF23E797FCC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7F5778D3-B98E-3825-9AF5-119103008A4E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5" name="Овал 24">
              <a:extLst>
                <a:ext uri="{FF2B5EF4-FFF2-40B4-BE49-F238E27FC236}">
                  <a16:creationId xmlns="" xmlns:a16="http://schemas.microsoft.com/office/drawing/2014/main" id="{F268F6B6-AE29-1758-DA1D-739EC455CEE7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10D82168-BF55-4696-7483-74935C94BC06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7" name="Овал 26">
              <a:extLst>
                <a:ext uri="{FF2B5EF4-FFF2-40B4-BE49-F238E27FC236}">
                  <a16:creationId xmlns="" xmlns:a16="http://schemas.microsoft.com/office/drawing/2014/main" id="{3A9FE502-7D91-FD27-18EA-75FE5993F164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5DC23334-9C95-FD49-997D-CB804EF16D5D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9" name="Овал 28">
              <a:extLst>
                <a:ext uri="{FF2B5EF4-FFF2-40B4-BE49-F238E27FC236}">
                  <a16:creationId xmlns="" xmlns:a16="http://schemas.microsoft.com/office/drawing/2014/main" id="{FD245827-C1EA-1E65-1E0F-03DD9745A3AF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268839C1-EF4D-188D-3816-A1FCA09652CD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1" name="Овал 30">
              <a:extLst>
                <a:ext uri="{FF2B5EF4-FFF2-40B4-BE49-F238E27FC236}">
                  <a16:creationId xmlns="" xmlns:a16="http://schemas.microsoft.com/office/drawing/2014/main" id="{B978519A-30BD-56F4-5E8B-344E3223B800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0FBB36BE-E933-F9C9-DB22-C1A952CDD9E8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D84DA803-EE2C-BA85-7C18-E241575FC441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34" name="Группа 33">
            <a:extLst>
              <a:ext uri="{FF2B5EF4-FFF2-40B4-BE49-F238E27FC236}">
                <a16:creationId xmlns="" xmlns:a16="http://schemas.microsoft.com/office/drawing/2014/main" id="{AD2954E9-F6BC-112F-10A0-FB15865E3EEA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35" name="Овал 34">
              <a:extLst>
                <a:ext uri="{FF2B5EF4-FFF2-40B4-BE49-F238E27FC236}">
                  <a16:creationId xmlns="" xmlns:a16="http://schemas.microsoft.com/office/drawing/2014/main" id="{3B6CED35-4EAD-41F6-9FE6-0096B4DBE529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8B4C0984-61F0-37B3-5D90-91C99C72BDC6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="" xmlns:a16="http://schemas.microsoft.com/office/drawing/2014/main" id="{B6D1929F-7BAC-38B0-FDFA-14758F4471C7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375DDF96-5A9C-6318-789E-8FE22F75B710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9" name="Овал 38">
              <a:extLst>
                <a:ext uri="{FF2B5EF4-FFF2-40B4-BE49-F238E27FC236}">
                  <a16:creationId xmlns="" xmlns:a16="http://schemas.microsoft.com/office/drawing/2014/main" id="{8C838E8D-7DF6-A1C8-CD8F-78CBD9FFCA84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>
              <a:extLst>
                <a:ext uri="{FF2B5EF4-FFF2-40B4-BE49-F238E27FC236}">
                  <a16:creationId xmlns="" xmlns:a16="http://schemas.microsoft.com/office/drawing/2014/main" id="{2D1C751A-34FF-ED27-4136-4EE0D6A30A77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1" name="Овал 40">
              <a:extLst>
                <a:ext uri="{FF2B5EF4-FFF2-40B4-BE49-F238E27FC236}">
                  <a16:creationId xmlns="" xmlns:a16="http://schemas.microsoft.com/office/drawing/2014/main" id="{A4DB5CBF-CEB5-AD13-53D8-425F15998E56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4D15D9A2-51D5-FD45-59F1-CF9D9C51E19C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3" name="Овал 42">
              <a:extLst>
                <a:ext uri="{FF2B5EF4-FFF2-40B4-BE49-F238E27FC236}">
                  <a16:creationId xmlns="" xmlns:a16="http://schemas.microsoft.com/office/drawing/2014/main" id="{C6734D44-AF83-F5A7-23CC-D723C34D3DE8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1289D1D4-CFB4-4FBE-ADDB-EB673AD3E831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5" name="Овал 44">
              <a:extLst>
                <a:ext uri="{FF2B5EF4-FFF2-40B4-BE49-F238E27FC236}">
                  <a16:creationId xmlns="" xmlns:a16="http://schemas.microsoft.com/office/drawing/2014/main" id="{D598CD16-7D65-1A5A-10B4-EE7CF4B057F1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56EFE557-E6E7-5F9E-699E-7B36F7D408C5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7" name="Овал 46">
              <a:extLst>
                <a:ext uri="{FF2B5EF4-FFF2-40B4-BE49-F238E27FC236}">
                  <a16:creationId xmlns="" xmlns:a16="http://schemas.microsoft.com/office/drawing/2014/main" id="{BA9D8904-E6C7-45D5-D173-36786456D7D1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>
              <a:extLst>
                <a:ext uri="{FF2B5EF4-FFF2-40B4-BE49-F238E27FC236}">
                  <a16:creationId xmlns="" xmlns:a16="http://schemas.microsoft.com/office/drawing/2014/main" id="{17C2A8EE-90E3-2F69-FB85-864F98531CA1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9" name="Овал 48">
              <a:extLst>
                <a:ext uri="{FF2B5EF4-FFF2-40B4-BE49-F238E27FC236}">
                  <a16:creationId xmlns="" xmlns:a16="http://schemas.microsoft.com/office/drawing/2014/main" id="{3AA706B9-AAFC-D0EB-5CC4-D5581915F67F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>
              <a:extLst>
                <a:ext uri="{FF2B5EF4-FFF2-40B4-BE49-F238E27FC236}">
                  <a16:creationId xmlns="" xmlns:a16="http://schemas.microsoft.com/office/drawing/2014/main" id="{815F2394-C0AE-78A6-3B4B-7CF3C86E1D72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1" name="Овал 50">
              <a:extLst>
                <a:ext uri="{FF2B5EF4-FFF2-40B4-BE49-F238E27FC236}">
                  <a16:creationId xmlns="" xmlns:a16="http://schemas.microsoft.com/office/drawing/2014/main" id="{2604E1F7-AEDF-9634-ADCE-29BA27A83087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TextBox 51">
              <a:extLst>
                <a:ext uri="{FF2B5EF4-FFF2-40B4-BE49-F238E27FC236}">
                  <a16:creationId xmlns="" xmlns:a16="http://schemas.microsoft.com/office/drawing/2014/main" id="{E361C005-87C8-CBCC-DA94-872354CD6C21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3" name="Овал 52">
              <a:extLst>
                <a:ext uri="{FF2B5EF4-FFF2-40B4-BE49-F238E27FC236}">
                  <a16:creationId xmlns="" xmlns:a16="http://schemas.microsoft.com/office/drawing/2014/main" id="{E99E06B7-7FC5-7013-8997-1CB7CA92DB1A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>
              <a:extLst>
                <a:ext uri="{FF2B5EF4-FFF2-40B4-BE49-F238E27FC236}">
                  <a16:creationId xmlns="" xmlns:a16="http://schemas.microsoft.com/office/drawing/2014/main" id="{1C19540B-5F34-7A5B-7D50-334BF8CA8859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5" name="Овал 54">
              <a:extLst>
                <a:ext uri="{FF2B5EF4-FFF2-40B4-BE49-F238E27FC236}">
                  <a16:creationId xmlns="" xmlns:a16="http://schemas.microsoft.com/office/drawing/2014/main" id="{1A747DA6-785C-8AD6-C67F-44D0D44D979E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="" xmlns:a16="http://schemas.microsoft.com/office/drawing/2014/main" id="{D4C0B51A-0338-CB75-A2BC-4368EB7373BC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7" name="Овал 56">
              <a:extLst>
                <a:ext uri="{FF2B5EF4-FFF2-40B4-BE49-F238E27FC236}">
                  <a16:creationId xmlns="" xmlns:a16="http://schemas.microsoft.com/office/drawing/2014/main" id="{FF0F1326-636E-99C2-FB67-2466093644F5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>
              <a:extLst>
                <a:ext uri="{FF2B5EF4-FFF2-40B4-BE49-F238E27FC236}">
                  <a16:creationId xmlns="" xmlns:a16="http://schemas.microsoft.com/office/drawing/2014/main" id="{91B0C96F-1932-6F00-6F7E-E888CCCB47F7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47BDFA9E-8731-7066-4F24-F35177AE5AD3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0" name="Группа 59">
            <a:extLst>
              <a:ext uri="{FF2B5EF4-FFF2-40B4-BE49-F238E27FC236}">
                <a16:creationId xmlns="" xmlns:a16="http://schemas.microsoft.com/office/drawing/2014/main" id="{06FED542-6ABE-B1FD-9C90-6D26943C6260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1" name="Овал 60">
              <a:extLst>
                <a:ext uri="{FF2B5EF4-FFF2-40B4-BE49-F238E27FC236}">
                  <a16:creationId xmlns="" xmlns:a16="http://schemas.microsoft.com/office/drawing/2014/main" id="{62C5B1F5-F3F8-71E7-62B2-3305FE81372A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TextBox 61">
              <a:extLst>
                <a:ext uri="{FF2B5EF4-FFF2-40B4-BE49-F238E27FC236}">
                  <a16:creationId xmlns="" xmlns:a16="http://schemas.microsoft.com/office/drawing/2014/main" id="{82BE8ECF-7CF1-8B52-1246-DD01B79F2CEF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3" name="Овал 62">
              <a:extLst>
                <a:ext uri="{FF2B5EF4-FFF2-40B4-BE49-F238E27FC236}">
                  <a16:creationId xmlns="" xmlns:a16="http://schemas.microsoft.com/office/drawing/2014/main" id="{BEFD6DB5-6058-9546-CE30-C74FA37D21C5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>
              <a:extLst>
                <a:ext uri="{FF2B5EF4-FFF2-40B4-BE49-F238E27FC236}">
                  <a16:creationId xmlns="" xmlns:a16="http://schemas.microsoft.com/office/drawing/2014/main" id="{BDFDFB64-A30C-ED70-3793-120AD938B6DB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5" name="Овал 64">
              <a:extLst>
                <a:ext uri="{FF2B5EF4-FFF2-40B4-BE49-F238E27FC236}">
                  <a16:creationId xmlns="" xmlns:a16="http://schemas.microsoft.com/office/drawing/2014/main" id="{C28A2BB3-1396-9EFC-58F7-D69685AC6EF7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>
              <a:extLst>
                <a:ext uri="{FF2B5EF4-FFF2-40B4-BE49-F238E27FC236}">
                  <a16:creationId xmlns="" xmlns:a16="http://schemas.microsoft.com/office/drawing/2014/main" id="{477BA3D4-E917-CE81-B3DD-B2E946BEE9FD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7" name="Овал 66">
              <a:extLst>
                <a:ext uri="{FF2B5EF4-FFF2-40B4-BE49-F238E27FC236}">
                  <a16:creationId xmlns="" xmlns:a16="http://schemas.microsoft.com/office/drawing/2014/main" id="{DE19C96F-23B6-368D-230D-CD3375591526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>
              <a:extLst>
                <a:ext uri="{FF2B5EF4-FFF2-40B4-BE49-F238E27FC236}">
                  <a16:creationId xmlns="" xmlns:a16="http://schemas.microsoft.com/office/drawing/2014/main" id="{13492DA9-8782-1E73-2745-AB25474D9CDC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="" xmlns:a16="http://schemas.microsoft.com/office/drawing/2014/main" id="{8979BF4E-C6D1-B436-B399-1EB877AF3FA0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>
              <a:extLst>
                <a:ext uri="{FF2B5EF4-FFF2-40B4-BE49-F238E27FC236}">
                  <a16:creationId xmlns="" xmlns:a16="http://schemas.microsoft.com/office/drawing/2014/main" id="{45B00759-AF9F-1FB0-8373-08676B327A0A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BFFBD61E-E33C-9361-0382-5B16CB5C2FB8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2" name="Группа 71">
            <a:extLst>
              <a:ext uri="{FF2B5EF4-FFF2-40B4-BE49-F238E27FC236}">
                <a16:creationId xmlns="" xmlns:a16="http://schemas.microsoft.com/office/drawing/2014/main" id="{E4210381-D008-A1AA-AFF0-C09FE3C3D6A0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3" name="Овал 72">
              <a:extLst>
                <a:ext uri="{FF2B5EF4-FFF2-40B4-BE49-F238E27FC236}">
                  <a16:creationId xmlns="" xmlns:a16="http://schemas.microsoft.com/office/drawing/2014/main" id="{32D268D3-A638-2B21-826D-9B1189052AA2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>
              <a:extLst>
                <a:ext uri="{FF2B5EF4-FFF2-40B4-BE49-F238E27FC236}">
                  <a16:creationId xmlns="" xmlns:a16="http://schemas.microsoft.com/office/drawing/2014/main" id="{C7D5676C-4156-8155-6D16-6B2BC8189994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="" xmlns:a16="http://schemas.microsoft.com/office/drawing/2014/main" id="{24171D7A-5167-B72D-6AE5-468CC6CD0AB7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TextBox 75">
              <a:extLst>
                <a:ext uri="{FF2B5EF4-FFF2-40B4-BE49-F238E27FC236}">
                  <a16:creationId xmlns="" xmlns:a16="http://schemas.microsoft.com/office/drawing/2014/main" id="{C4D50512-417C-E171-B857-ABAE16242C2E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7" name="Овал 76">
              <a:extLst>
                <a:ext uri="{FF2B5EF4-FFF2-40B4-BE49-F238E27FC236}">
                  <a16:creationId xmlns="" xmlns:a16="http://schemas.microsoft.com/office/drawing/2014/main" id="{4CE8E33C-1B05-6F10-C2F6-B5BF27233CFE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TextBox 77">
              <a:extLst>
                <a:ext uri="{FF2B5EF4-FFF2-40B4-BE49-F238E27FC236}">
                  <a16:creationId xmlns="" xmlns:a16="http://schemas.microsoft.com/office/drawing/2014/main" id="{6AE66501-2FFC-E2F6-CC1B-2C4219F644A7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9" name="Овал 78">
              <a:extLst>
                <a:ext uri="{FF2B5EF4-FFF2-40B4-BE49-F238E27FC236}">
                  <a16:creationId xmlns="" xmlns:a16="http://schemas.microsoft.com/office/drawing/2014/main" id="{C83E165B-35A5-461D-7B55-24EC00CFDC76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>
              <a:extLst>
                <a:ext uri="{FF2B5EF4-FFF2-40B4-BE49-F238E27FC236}">
                  <a16:creationId xmlns="" xmlns:a16="http://schemas.microsoft.com/office/drawing/2014/main" id="{5F81FDD7-3F99-ECD6-B701-C2F430ACCAE2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1" name="Овал 80">
              <a:extLst>
                <a:ext uri="{FF2B5EF4-FFF2-40B4-BE49-F238E27FC236}">
                  <a16:creationId xmlns="" xmlns:a16="http://schemas.microsoft.com/office/drawing/2014/main" id="{6B12820E-E6DE-F2AE-1B85-BEE7E4F20E35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Box 81">
              <a:extLst>
                <a:ext uri="{FF2B5EF4-FFF2-40B4-BE49-F238E27FC236}">
                  <a16:creationId xmlns="" xmlns:a16="http://schemas.microsoft.com/office/drawing/2014/main" id="{67041F5E-4536-6C2E-DBA0-0AE610B57D68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3" name="Овал 82">
              <a:extLst>
                <a:ext uri="{FF2B5EF4-FFF2-40B4-BE49-F238E27FC236}">
                  <a16:creationId xmlns="" xmlns:a16="http://schemas.microsoft.com/office/drawing/2014/main" id="{0729F609-8F30-25E1-EDAD-44233D0A0003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>
              <a:extLst>
                <a:ext uri="{FF2B5EF4-FFF2-40B4-BE49-F238E27FC236}">
                  <a16:creationId xmlns="" xmlns:a16="http://schemas.microsoft.com/office/drawing/2014/main" id="{C4D5E9D3-325B-BF89-DBC6-CD8FE4666505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90" name="Дата 89">
            <a:extLst>
              <a:ext uri="{FF2B5EF4-FFF2-40B4-BE49-F238E27FC236}">
                <a16:creationId xmlns="" xmlns:a16="http://schemas.microsoft.com/office/drawing/2014/main" id="{052562C5-A706-F70C-AB3D-B9985196B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961" y="5802435"/>
            <a:ext cx="10061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1"/>
                </a:solidFill>
              </a:defRPr>
            </a:lvl1pPr>
          </a:lstStyle>
          <a:p>
            <a:fld id="{66066E51-5F4A-43E2-A6C2-84789929AB13}" type="datetimeFigureOut">
              <a:rPr lang="ru-RU" smtClean="0"/>
              <a:pPr/>
              <a:t>28.06.2024</a:t>
            </a:fld>
            <a:endParaRPr lang="ru-RU" dirty="0"/>
          </a:p>
        </p:txBody>
      </p:sp>
      <p:sp>
        <p:nvSpPr>
          <p:cNvPr id="91" name="Нижний колонтитул 90">
            <a:extLst>
              <a:ext uri="{FF2B5EF4-FFF2-40B4-BE49-F238E27FC236}">
                <a16:creationId xmlns="" xmlns:a16="http://schemas.microsoft.com/office/drawing/2014/main" id="{E2006461-0671-009B-EFEF-0588B3C2BA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1540" y="58024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pic>
        <p:nvPicPr>
          <p:cNvPr id="85" name="Рисунок 84">
            <a:extLst>
              <a:ext uri="{FF2B5EF4-FFF2-40B4-BE49-F238E27FC236}">
                <a16:creationId xmlns="" xmlns:a16="http://schemas.microsoft.com/office/drawing/2014/main" id="{6F9FCB49-1B5C-B888-80CC-23E93145FDB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7666" y="578006"/>
            <a:ext cx="2944714" cy="1112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60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F327104B-FDB0-368B-0A09-AC9F1EB9B36F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9576002-5F45-6912-5036-044802AF9D9F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4F096151-A82C-C182-8EB0-48AD13D7FA11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5" name="Овал 4">
              <a:extLst>
                <a:ext uri="{FF2B5EF4-FFF2-40B4-BE49-F238E27FC236}">
                  <a16:creationId xmlns="" xmlns:a16="http://schemas.microsoft.com/office/drawing/2014/main" id="{885297E5-06D0-52A9-20BB-E9C3DE1B42BC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>
              <a:extLst>
                <a:ext uri="{FF2B5EF4-FFF2-40B4-BE49-F238E27FC236}">
                  <a16:creationId xmlns="" xmlns:a16="http://schemas.microsoft.com/office/drawing/2014/main" id="{8E912021-9639-976E-5A68-78AECD0276A1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E5437E60-FA06-1B4F-ECF2-4AEA55DBC66B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>
              <a:extLst>
                <a:ext uri="{FF2B5EF4-FFF2-40B4-BE49-F238E27FC236}">
                  <a16:creationId xmlns="" xmlns:a16="http://schemas.microsoft.com/office/drawing/2014/main" id="{AC3158B2-2FBE-A56E-7C44-1422225F4594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34274DE5-2419-B0AB-73E1-A88CED3906FD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12551590-8912-D7AC-3BFC-FAD7ED06A033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1" name="Овал 10">
              <a:extLst>
                <a:ext uri="{FF2B5EF4-FFF2-40B4-BE49-F238E27FC236}">
                  <a16:creationId xmlns="" xmlns:a16="http://schemas.microsoft.com/office/drawing/2014/main" id="{18E25E9A-171C-31D0-3AB4-97B2510ADF7A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D970074E-61DB-DF7D-5820-53E71AC761E1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D42148C-8284-8906-6B00-7C5008781B32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4" name="Группа 13">
            <a:extLst>
              <a:ext uri="{FF2B5EF4-FFF2-40B4-BE49-F238E27FC236}">
                <a16:creationId xmlns="" xmlns:a16="http://schemas.microsoft.com/office/drawing/2014/main" id="{4C3B38D8-8ACC-8F11-83FD-3C6F64D2A745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15" name="Овал 14">
              <a:extLst>
                <a:ext uri="{FF2B5EF4-FFF2-40B4-BE49-F238E27FC236}">
                  <a16:creationId xmlns="" xmlns:a16="http://schemas.microsoft.com/office/drawing/2014/main" id="{4616B386-FD68-8E86-FA20-89F52B97C3FB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C87F44DF-E948-B8C4-5F2C-3E9D0DBEE297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="" xmlns:a16="http://schemas.microsoft.com/office/drawing/2014/main" id="{D06A6127-D836-D472-EE8F-4EF939540A25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C2B8461B-F039-5EF7-A341-9CB869B621B6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9" name="Овал 18">
              <a:extLst>
                <a:ext uri="{FF2B5EF4-FFF2-40B4-BE49-F238E27FC236}">
                  <a16:creationId xmlns="" xmlns:a16="http://schemas.microsoft.com/office/drawing/2014/main" id="{E0FFC4F0-FE32-65B3-2A65-BAD0DEC831ED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CF5FA737-A34F-4641-4F80-CBADEDB1260B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1" name="Овал 20">
              <a:extLst>
                <a:ext uri="{FF2B5EF4-FFF2-40B4-BE49-F238E27FC236}">
                  <a16:creationId xmlns="" xmlns:a16="http://schemas.microsoft.com/office/drawing/2014/main" id="{BA64D12B-8F5C-DD21-408F-79EB9937BBAD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26F615AE-CDF6-4243-BB13-760BA8E29B04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3" name="Овал 22">
              <a:extLst>
                <a:ext uri="{FF2B5EF4-FFF2-40B4-BE49-F238E27FC236}">
                  <a16:creationId xmlns="" xmlns:a16="http://schemas.microsoft.com/office/drawing/2014/main" id="{F0B10044-4E17-767E-8467-C8701EF88D1F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AFD09D3E-1A15-27E0-3A7D-6B127560EBB6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5" name="Овал 24">
              <a:extLst>
                <a:ext uri="{FF2B5EF4-FFF2-40B4-BE49-F238E27FC236}">
                  <a16:creationId xmlns="" xmlns:a16="http://schemas.microsoft.com/office/drawing/2014/main" id="{BF1E2922-AB6D-38BD-CD9E-7D1CB1CCFF6B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CC25F18A-1CA0-CF5B-8F40-774F6070A2DB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7" name="Овал 26">
              <a:extLst>
                <a:ext uri="{FF2B5EF4-FFF2-40B4-BE49-F238E27FC236}">
                  <a16:creationId xmlns="" xmlns:a16="http://schemas.microsoft.com/office/drawing/2014/main" id="{4A408F28-1289-94D7-9B13-995FA556FA7A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F65DEBDE-70E8-17AA-476A-8DD117CE0A25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9" name="Овал 28">
              <a:extLst>
                <a:ext uri="{FF2B5EF4-FFF2-40B4-BE49-F238E27FC236}">
                  <a16:creationId xmlns="" xmlns:a16="http://schemas.microsoft.com/office/drawing/2014/main" id="{1D62FAE6-6D0C-8B69-1A78-DF57687EDEC8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85570D73-B813-38BF-4CDF-13997DF491E2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1" name="Овал 30">
              <a:extLst>
                <a:ext uri="{FF2B5EF4-FFF2-40B4-BE49-F238E27FC236}">
                  <a16:creationId xmlns="" xmlns:a16="http://schemas.microsoft.com/office/drawing/2014/main" id="{34F93159-46C3-CB59-E76A-ECBD7C58FF10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C102936E-6601-9368-B2D9-498524CE359D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E246C7A3-417F-7274-82D6-3188EC99BA23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34" name="Группа 33">
            <a:extLst>
              <a:ext uri="{FF2B5EF4-FFF2-40B4-BE49-F238E27FC236}">
                <a16:creationId xmlns="" xmlns:a16="http://schemas.microsoft.com/office/drawing/2014/main" id="{0BC9DC81-5E6A-BA21-9170-1CC77AA6F14C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35" name="Овал 34">
              <a:extLst>
                <a:ext uri="{FF2B5EF4-FFF2-40B4-BE49-F238E27FC236}">
                  <a16:creationId xmlns="" xmlns:a16="http://schemas.microsoft.com/office/drawing/2014/main" id="{6CE7FE1A-0602-77B9-DEF6-27981041EB17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ECE3699B-182B-DF18-728E-B5313654EBB3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="" xmlns:a16="http://schemas.microsoft.com/office/drawing/2014/main" id="{D955588B-52FE-1F06-58DF-7A9B1D03E608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8B684A64-C79B-82F9-6847-81532D25DC23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9" name="Овал 38">
              <a:extLst>
                <a:ext uri="{FF2B5EF4-FFF2-40B4-BE49-F238E27FC236}">
                  <a16:creationId xmlns="" xmlns:a16="http://schemas.microsoft.com/office/drawing/2014/main" id="{4C53F6D8-8F66-A109-EBBA-9DC4DC5C5050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>
              <a:extLst>
                <a:ext uri="{FF2B5EF4-FFF2-40B4-BE49-F238E27FC236}">
                  <a16:creationId xmlns="" xmlns:a16="http://schemas.microsoft.com/office/drawing/2014/main" id="{395FF9C1-CF97-52A8-B191-9C3352B513E8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1" name="Овал 40">
              <a:extLst>
                <a:ext uri="{FF2B5EF4-FFF2-40B4-BE49-F238E27FC236}">
                  <a16:creationId xmlns="" xmlns:a16="http://schemas.microsoft.com/office/drawing/2014/main" id="{C4D6B1EE-24DB-B767-8562-D4AB5FCD47AB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0A6694F3-39BC-B151-54D2-98340697E17A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3" name="Овал 42">
              <a:extLst>
                <a:ext uri="{FF2B5EF4-FFF2-40B4-BE49-F238E27FC236}">
                  <a16:creationId xmlns="" xmlns:a16="http://schemas.microsoft.com/office/drawing/2014/main" id="{5DA68969-59EA-E62C-011F-2ADA481155FD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5A32FA40-37E0-CA58-BB79-99252694ABF4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5" name="Овал 44">
              <a:extLst>
                <a:ext uri="{FF2B5EF4-FFF2-40B4-BE49-F238E27FC236}">
                  <a16:creationId xmlns="" xmlns:a16="http://schemas.microsoft.com/office/drawing/2014/main" id="{C1DB07C3-1A36-0DA9-EA47-FA55025BF0FF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AE1E4C94-6AD0-E5DB-9E16-90C83B5BE07F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7" name="Овал 46">
              <a:extLst>
                <a:ext uri="{FF2B5EF4-FFF2-40B4-BE49-F238E27FC236}">
                  <a16:creationId xmlns="" xmlns:a16="http://schemas.microsoft.com/office/drawing/2014/main" id="{D4BFA602-D1E8-1C66-18D4-A2221E96FFD6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>
              <a:extLst>
                <a:ext uri="{FF2B5EF4-FFF2-40B4-BE49-F238E27FC236}">
                  <a16:creationId xmlns="" xmlns:a16="http://schemas.microsoft.com/office/drawing/2014/main" id="{17D01B27-2BC0-2106-99C7-61A9F396E139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9" name="Овал 48">
              <a:extLst>
                <a:ext uri="{FF2B5EF4-FFF2-40B4-BE49-F238E27FC236}">
                  <a16:creationId xmlns="" xmlns:a16="http://schemas.microsoft.com/office/drawing/2014/main" id="{B4ACCEFC-CA12-46EF-E88F-B9DD57B7B04F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>
              <a:extLst>
                <a:ext uri="{FF2B5EF4-FFF2-40B4-BE49-F238E27FC236}">
                  <a16:creationId xmlns="" xmlns:a16="http://schemas.microsoft.com/office/drawing/2014/main" id="{A515EDAC-2972-173B-355C-2BA9D0713D44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1" name="Овал 50">
              <a:extLst>
                <a:ext uri="{FF2B5EF4-FFF2-40B4-BE49-F238E27FC236}">
                  <a16:creationId xmlns="" xmlns:a16="http://schemas.microsoft.com/office/drawing/2014/main" id="{D6343A83-EFB2-3FFC-3498-D8EAC086005D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TextBox 51">
              <a:extLst>
                <a:ext uri="{FF2B5EF4-FFF2-40B4-BE49-F238E27FC236}">
                  <a16:creationId xmlns="" xmlns:a16="http://schemas.microsoft.com/office/drawing/2014/main" id="{766F4C46-2759-1254-1602-1EF020C29A9B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3" name="Овал 52">
              <a:extLst>
                <a:ext uri="{FF2B5EF4-FFF2-40B4-BE49-F238E27FC236}">
                  <a16:creationId xmlns="" xmlns:a16="http://schemas.microsoft.com/office/drawing/2014/main" id="{1B37D39D-F386-5E38-F9B8-E89989FBA1F0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>
              <a:extLst>
                <a:ext uri="{FF2B5EF4-FFF2-40B4-BE49-F238E27FC236}">
                  <a16:creationId xmlns="" xmlns:a16="http://schemas.microsoft.com/office/drawing/2014/main" id="{5034F04A-3AA1-9DD8-4EA6-8099F7EFD740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5" name="Овал 54">
              <a:extLst>
                <a:ext uri="{FF2B5EF4-FFF2-40B4-BE49-F238E27FC236}">
                  <a16:creationId xmlns="" xmlns:a16="http://schemas.microsoft.com/office/drawing/2014/main" id="{0050FF0D-26A3-E060-3E49-275BBEC98F5E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="" xmlns:a16="http://schemas.microsoft.com/office/drawing/2014/main" id="{1510A7DE-0A18-8813-5CC8-1F5B31883BD1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7" name="Овал 56">
              <a:extLst>
                <a:ext uri="{FF2B5EF4-FFF2-40B4-BE49-F238E27FC236}">
                  <a16:creationId xmlns="" xmlns:a16="http://schemas.microsoft.com/office/drawing/2014/main" id="{C13191AE-FF0D-0F5F-8E75-9ECA6F1ED0D1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>
              <a:extLst>
                <a:ext uri="{FF2B5EF4-FFF2-40B4-BE49-F238E27FC236}">
                  <a16:creationId xmlns="" xmlns:a16="http://schemas.microsoft.com/office/drawing/2014/main" id="{D11C6001-B60E-FF19-F61B-545F8DBE269F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57B62614-498F-E07C-CB6D-0DBEF44E15A1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0" name="Группа 59">
            <a:extLst>
              <a:ext uri="{FF2B5EF4-FFF2-40B4-BE49-F238E27FC236}">
                <a16:creationId xmlns="" xmlns:a16="http://schemas.microsoft.com/office/drawing/2014/main" id="{FD744016-6012-2369-3CC8-89E909270840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1" name="Овал 60">
              <a:extLst>
                <a:ext uri="{FF2B5EF4-FFF2-40B4-BE49-F238E27FC236}">
                  <a16:creationId xmlns="" xmlns:a16="http://schemas.microsoft.com/office/drawing/2014/main" id="{1C35A1C5-4160-4763-A191-3D31434EDDE2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TextBox 61">
              <a:extLst>
                <a:ext uri="{FF2B5EF4-FFF2-40B4-BE49-F238E27FC236}">
                  <a16:creationId xmlns="" xmlns:a16="http://schemas.microsoft.com/office/drawing/2014/main" id="{4978C3CC-09AC-26D4-0CFA-73C505B362D0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3" name="Овал 62">
              <a:extLst>
                <a:ext uri="{FF2B5EF4-FFF2-40B4-BE49-F238E27FC236}">
                  <a16:creationId xmlns="" xmlns:a16="http://schemas.microsoft.com/office/drawing/2014/main" id="{90E555F9-77B8-E927-0DEC-EC4B07AFD2EF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>
              <a:extLst>
                <a:ext uri="{FF2B5EF4-FFF2-40B4-BE49-F238E27FC236}">
                  <a16:creationId xmlns="" xmlns:a16="http://schemas.microsoft.com/office/drawing/2014/main" id="{CCF3EE42-6C7E-D651-7F55-2E962509186F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5" name="Овал 64">
              <a:extLst>
                <a:ext uri="{FF2B5EF4-FFF2-40B4-BE49-F238E27FC236}">
                  <a16:creationId xmlns="" xmlns:a16="http://schemas.microsoft.com/office/drawing/2014/main" id="{F82B83F4-2A51-7160-2B4A-848DEFAFE3B8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>
              <a:extLst>
                <a:ext uri="{FF2B5EF4-FFF2-40B4-BE49-F238E27FC236}">
                  <a16:creationId xmlns="" xmlns:a16="http://schemas.microsoft.com/office/drawing/2014/main" id="{B8E404E1-ED65-A67E-7BCE-55CEB1322A16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7" name="Овал 66">
              <a:extLst>
                <a:ext uri="{FF2B5EF4-FFF2-40B4-BE49-F238E27FC236}">
                  <a16:creationId xmlns="" xmlns:a16="http://schemas.microsoft.com/office/drawing/2014/main" id="{104970A1-211D-0074-1F19-11CA6C1230B4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>
              <a:extLst>
                <a:ext uri="{FF2B5EF4-FFF2-40B4-BE49-F238E27FC236}">
                  <a16:creationId xmlns="" xmlns:a16="http://schemas.microsoft.com/office/drawing/2014/main" id="{140143C6-2BA9-FE7E-C7F3-6FF08BD6D1FF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="" xmlns:a16="http://schemas.microsoft.com/office/drawing/2014/main" id="{87D4E663-6358-C4A2-B117-4684E7747A94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>
              <a:extLst>
                <a:ext uri="{FF2B5EF4-FFF2-40B4-BE49-F238E27FC236}">
                  <a16:creationId xmlns="" xmlns:a16="http://schemas.microsoft.com/office/drawing/2014/main" id="{357C739F-B5F6-6345-1934-2157BB4D9AF7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2B2B0A2D-7B64-1809-B474-C0A95368A343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2" name="Группа 71">
            <a:extLst>
              <a:ext uri="{FF2B5EF4-FFF2-40B4-BE49-F238E27FC236}">
                <a16:creationId xmlns="" xmlns:a16="http://schemas.microsoft.com/office/drawing/2014/main" id="{F5698C8D-7ABF-7501-4D33-B55F48A9D141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3" name="Овал 72">
              <a:extLst>
                <a:ext uri="{FF2B5EF4-FFF2-40B4-BE49-F238E27FC236}">
                  <a16:creationId xmlns="" xmlns:a16="http://schemas.microsoft.com/office/drawing/2014/main" id="{45C20574-A69B-9037-DD0C-9C83CBE7557A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>
              <a:extLst>
                <a:ext uri="{FF2B5EF4-FFF2-40B4-BE49-F238E27FC236}">
                  <a16:creationId xmlns="" xmlns:a16="http://schemas.microsoft.com/office/drawing/2014/main" id="{83FFDFAC-23C7-7010-DDAF-2B45CCF582CE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="" xmlns:a16="http://schemas.microsoft.com/office/drawing/2014/main" id="{55A130F6-E209-C31D-019F-071A15E0C4FC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TextBox 75">
              <a:extLst>
                <a:ext uri="{FF2B5EF4-FFF2-40B4-BE49-F238E27FC236}">
                  <a16:creationId xmlns="" xmlns:a16="http://schemas.microsoft.com/office/drawing/2014/main" id="{74C35DB6-E4B4-231F-ED5B-BA65072C6F28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7" name="Овал 76">
              <a:extLst>
                <a:ext uri="{FF2B5EF4-FFF2-40B4-BE49-F238E27FC236}">
                  <a16:creationId xmlns="" xmlns:a16="http://schemas.microsoft.com/office/drawing/2014/main" id="{9D9E9D17-FC2C-C794-ED02-153D7BC6B184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TextBox 77">
              <a:extLst>
                <a:ext uri="{FF2B5EF4-FFF2-40B4-BE49-F238E27FC236}">
                  <a16:creationId xmlns="" xmlns:a16="http://schemas.microsoft.com/office/drawing/2014/main" id="{5E9B8C22-9EFD-8A59-8418-1630F4958E5A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9" name="Овал 78">
              <a:extLst>
                <a:ext uri="{FF2B5EF4-FFF2-40B4-BE49-F238E27FC236}">
                  <a16:creationId xmlns="" xmlns:a16="http://schemas.microsoft.com/office/drawing/2014/main" id="{41C1A3F9-8449-ADBC-F281-07CC42F14623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>
              <a:extLst>
                <a:ext uri="{FF2B5EF4-FFF2-40B4-BE49-F238E27FC236}">
                  <a16:creationId xmlns="" xmlns:a16="http://schemas.microsoft.com/office/drawing/2014/main" id="{B51EC78A-3F61-9C0C-CDBE-1503EB1B8F4F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1" name="Овал 80">
              <a:extLst>
                <a:ext uri="{FF2B5EF4-FFF2-40B4-BE49-F238E27FC236}">
                  <a16:creationId xmlns="" xmlns:a16="http://schemas.microsoft.com/office/drawing/2014/main" id="{79E4EBDF-1D45-10D7-E80A-8B434FC4858F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Box 81">
              <a:extLst>
                <a:ext uri="{FF2B5EF4-FFF2-40B4-BE49-F238E27FC236}">
                  <a16:creationId xmlns="" xmlns:a16="http://schemas.microsoft.com/office/drawing/2014/main" id="{DC0E7060-7DCB-239F-A871-28535B50AA83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3" name="Овал 82">
              <a:extLst>
                <a:ext uri="{FF2B5EF4-FFF2-40B4-BE49-F238E27FC236}">
                  <a16:creationId xmlns="" xmlns:a16="http://schemas.microsoft.com/office/drawing/2014/main" id="{1E209568-B69F-5A4B-543D-C0E5D731D5D9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>
              <a:extLst>
                <a:ext uri="{FF2B5EF4-FFF2-40B4-BE49-F238E27FC236}">
                  <a16:creationId xmlns="" xmlns:a16="http://schemas.microsoft.com/office/drawing/2014/main" id="{EFEA7ECE-9A9A-9D4D-2FD2-DF1226FB04F1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534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C09C1B71-52AF-5215-095D-204F3CC538D4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A4E7B363-16FA-8729-4FF9-760486DF88E1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10" name="Группа 9">
            <a:extLst>
              <a:ext uri="{FF2B5EF4-FFF2-40B4-BE49-F238E27FC236}">
                <a16:creationId xmlns="" xmlns:a16="http://schemas.microsoft.com/office/drawing/2014/main" id="{F2119FFA-A59F-0F5C-CB4B-03364CB48D93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11" name="Овал 10">
              <a:extLst>
                <a:ext uri="{FF2B5EF4-FFF2-40B4-BE49-F238E27FC236}">
                  <a16:creationId xmlns="" xmlns:a16="http://schemas.microsoft.com/office/drawing/2014/main" id="{906361F0-6CA1-2F38-AD91-BE7189F24E81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B60AC9FD-ABDF-354A-A2F9-924975EB6677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13" name="Овал 12">
              <a:extLst>
                <a:ext uri="{FF2B5EF4-FFF2-40B4-BE49-F238E27FC236}">
                  <a16:creationId xmlns="" xmlns:a16="http://schemas.microsoft.com/office/drawing/2014/main" id="{6F2EF9C7-0712-91F4-8F53-37949A091968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EB88953C-74B8-F4CF-3A5D-951775231D54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5" name="Овал 14">
              <a:extLst>
                <a:ext uri="{FF2B5EF4-FFF2-40B4-BE49-F238E27FC236}">
                  <a16:creationId xmlns="" xmlns:a16="http://schemas.microsoft.com/office/drawing/2014/main" id="{BCB78E80-935B-A76D-503C-FAE2A214B520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6B2F7F18-F595-5A7F-F286-0341D9BD48B6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="" xmlns:a16="http://schemas.microsoft.com/office/drawing/2014/main" id="{043345A9-402B-F36B-C123-A0F62C428A46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4CC0FC46-EFE1-00EA-8517-2FA5880B79CA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1B859DA3-B309-2068-AD4E-1E110A529D1A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20" name="Группа 19">
            <a:extLst>
              <a:ext uri="{FF2B5EF4-FFF2-40B4-BE49-F238E27FC236}">
                <a16:creationId xmlns="" xmlns:a16="http://schemas.microsoft.com/office/drawing/2014/main" id="{ED7E70D1-DB34-ECFF-85CB-FD696B0D3710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21" name="Овал 20">
              <a:extLst>
                <a:ext uri="{FF2B5EF4-FFF2-40B4-BE49-F238E27FC236}">
                  <a16:creationId xmlns="" xmlns:a16="http://schemas.microsoft.com/office/drawing/2014/main" id="{E8DBB127-DB80-BD33-E231-3A9C4C2D2260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2C5DE9F3-D9EE-ACC5-3C58-9DE4ADA02506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3" name="Овал 22">
              <a:extLst>
                <a:ext uri="{FF2B5EF4-FFF2-40B4-BE49-F238E27FC236}">
                  <a16:creationId xmlns="" xmlns:a16="http://schemas.microsoft.com/office/drawing/2014/main" id="{8A0472B2-D599-7158-A409-E7352998F11C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86CDF7A9-4F72-4BFA-2E2C-B50B0F9F3BD9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5" name="Овал 24">
              <a:extLst>
                <a:ext uri="{FF2B5EF4-FFF2-40B4-BE49-F238E27FC236}">
                  <a16:creationId xmlns="" xmlns:a16="http://schemas.microsoft.com/office/drawing/2014/main" id="{F6E55736-8082-6DE3-8FAD-79F7E3B87AB8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E6B4DD8B-9385-210D-4957-E7F12769B195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7" name="Овал 26">
              <a:extLst>
                <a:ext uri="{FF2B5EF4-FFF2-40B4-BE49-F238E27FC236}">
                  <a16:creationId xmlns="" xmlns:a16="http://schemas.microsoft.com/office/drawing/2014/main" id="{02B62D64-4E24-9361-DE1D-BC1D1675DB43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6B34E8A5-E1F2-6855-D3D0-FED622C8F89A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9" name="Овал 28">
              <a:extLst>
                <a:ext uri="{FF2B5EF4-FFF2-40B4-BE49-F238E27FC236}">
                  <a16:creationId xmlns="" xmlns:a16="http://schemas.microsoft.com/office/drawing/2014/main" id="{4747B9AA-17E9-ABA4-5B6B-E6C0DE929A71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1DB7FB7D-D1F8-47F1-BFD8-2387995E5889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1" name="Овал 30">
              <a:extLst>
                <a:ext uri="{FF2B5EF4-FFF2-40B4-BE49-F238E27FC236}">
                  <a16:creationId xmlns="" xmlns:a16="http://schemas.microsoft.com/office/drawing/2014/main" id="{6727A489-2BF7-9A91-2CFB-22E25CCD8615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42A176BC-B2B2-ECCD-1C1B-C351AA3FA2AA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3" name="Овал 32">
              <a:extLst>
                <a:ext uri="{FF2B5EF4-FFF2-40B4-BE49-F238E27FC236}">
                  <a16:creationId xmlns="" xmlns:a16="http://schemas.microsoft.com/office/drawing/2014/main" id="{DCF5E066-DA03-FE86-E500-1ED2454CF840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>
              <a:extLst>
                <a:ext uri="{FF2B5EF4-FFF2-40B4-BE49-F238E27FC236}">
                  <a16:creationId xmlns="" xmlns:a16="http://schemas.microsoft.com/office/drawing/2014/main" id="{B3F0565A-1DF2-0D2F-468C-AD42E68D81DD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5" name="Овал 34">
              <a:extLst>
                <a:ext uri="{FF2B5EF4-FFF2-40B4-BE49-F238E27FC236}">
                  <a16:creationId xmlns="" xmlns:a16="http://schemas.microsoft.com/office/drawing/2014/main" id="{BE443C97-3342-EF08-D843-B462AEC63F03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0D8E856F-930B-30D6-7B7C-DB8E5FD8EF3B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="" xmlns:a16="http://schemas.microsoft.com/office/drawing/2014/main" id="{FDD8C505-80AE-3111-10F2-D3FD53287D5E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8216F93E-1B79-7C29-2B78-9390B8807B42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10F29041-F3A2-3389-4698-95FDD9307CEF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40" name="Группа 39">
            <a:extLst>
              <a:ext uri="{FF2B5EF4-FFF2-40B4-BE49-F238E27FC236}">
                <a16:creationId xmlns="" xmlns:a16="http://schemas.microsoft.com/office/drawing/2014/main" id="{9296C1E1-F519-5859-9921-7D6E9D1278C5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41" name="Овал 40">
              <a:extLst>
                <a:ext uri="{FF2B5EF4-FFF2-40B4-BE49-F238E27FC236}">
                  <a16:creationId xmlns="" xmlns:a16="http://schemas.microsoft.com/office/drawing/2014/main" id="{39AD2F90-1F56-ADF8-A06E-C40C840F10C7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8F677AEB-D55A-0DB7-72EE-7354AF60105F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3" name="Овал 42">
              <a:extLst>
                <a:ext uri="{FF2B5EF4-FFF2-40B4-BE49-F238E27FC236}">
                  <a16:creationId xmlns="" xmlns:a16="http://schemas.microsoft.com/office/drawing/2014/main" id="{E96FE878-834E-6264-D6C0-94B8CBA2D3ED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6761CD99-C42D-7DFC-E054-373F5F17AB46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5" name="Овал 44">
              <a:extLst>
                <a:ext uri="{FF2B5EF4-FFF2-40B4-BE49-F238E27FC236}">
                  <a16:creationId xmlns="" xmlns:a16="http://schemas.microsoft.com/office/drawing/2014/main" id="{944C1535-BC71-87BB-BE3F-389D89C1B1AD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7474998F-42B2-7657-2830-144E82420866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7" name="Овал 46">
              <a:extLst>
                <a:ext uri="{FF2B5EF4-FFF2-40B4-BE49-F238E27FC236}">
                  <a16:creationId xmlns="" xmlns:a16="http://schemas.microsoft.com/office/drawing/2014/main" id="{AD44CFCF-049A-3224-E62A-B613CA23EE8A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>
              <a:extLst>
                <a:ext uri="{FF2B5EF4-FFF2-40B4-BE49-F238E27FC236}">
                  <a16:creationId xmlns="" xmlns:a16="http://schemas.microsoft.com/office/drawing/2014/main" id="{C2ED1C75-002B-00BA-9D6F-2F495797394A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9" name="Овал 48">
              <a:extLst>
                <a:ext uri="{FF2B5EF4-FFF2-40B4-BE49-F238E27FC236}">
                  <a16:creationId xmlns="" xmlns:a16="http://schemas.microsoft.com/office/drawing/2014/main" id="{56789622-5094-7ED2-A550-296C4286963E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>
              <a:extLst>
                <a:ext uri="{FF2B5EF4-FFF2-40B4-BE49-F238E27FC236}">
                  <a16:creationId xmlns="" xmlns:a16="http://schemas.microsoft.com/office/drawing/2014/main" id="{FF26EFD3-D208-A21C-80C2-B01DEBD02F5A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1" name="Овал 50">
              <a:extLst>
                <a:ext uri="{FF2B5EF4-FFF2-40B4-BE49-F238E27FC236}">
                  <a16:creationId xmlns="" xmlns:a16="http://schemas.microsoft.com/office/drawing/2014/main" id="{B2C018E5-2454-FCB7-252C-F748065CCEDF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TextBox 51">
              <a:extLst>
                <a:ext uri="{FF2B5EF4-FFF2-40B4-BE49-F238E27FC236}">
                  <a16:creationId xmlns="" xmlns:a16="http://schemas.microsoft.com/office/drawing/2014/main" id="{F2463711-AD89-89B2-98D2-01DBD5C75BC0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3" name="Овал 52">
              <a:extLst>
                <a:ext uri="{FF2B5EF4-FFF2-40B4-BE49-F238E27FC236}">
                  <a16:creationId xmlns="" xmlns:a16="http://schemas.microsoft.com/office/drawing/2014/main" id="{7014843E-D1E0-3CB4-19A3-4271E956D34E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>
              <a:extLst>
                <a:ext uri="{FF2B5EF4-FFF2-40B4-BE49-F238E27FC236}">
                  <a16:creationId xmlns="" xmlns:a16="http://schemas.microsoft.com/office/drawing/2014/main" id="{FF7F2BC2-E137-79A8-BDD1-385C397E58BF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5" name="Овал 54">
              <a:extLst>
                <a:ext uri="{FF2B5EF4-FFF2-40B4-BE49-F238E27FC236}">
                  <a16:creationId xmlns="" xmlns:a16="http://schemas.microsoft.com/office/drawing/2014/main" id="{7BBA137D-46B3-C2B2-3471-1BBC4762C1D5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="" xmlns:a16="http://schemas.microsoft.com/office/drawing/2014/main" id="{AFBFD1C1-E7F8-0E53-A86E-76D59DF608F9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7" name="Овал 56">
              <a:extLst>
                <a:ext uri="{FF2B5EF4-FFF2-40B4-BE49-F238E27FC236}">
                  <a16:creationId xmlns="" xmlns:a16="http://schemas.microsoft.com/office/drawing/2014/main" id="{2EBC0F4E-F50A-7BCD-7E85-57A644300288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>
              <a:extLst>
                <a:ext uri="{FF2B5EF4-FFF2-40B4-BE49-F238E27FC236}">
                  <a16:creationId xmlns="" xmlns:a16="http://schemas.microsoft.com/office/drawing/2014/main" id="{CB56F0AF-8545-354D-8B8B-67F2F75896AF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9" name="Овал 58">
              <a:extLst>
                <a:ext uri="{FF2B5EF4-FFF2-40B4-BE49-F238E27FC236}">
                  <a16:creationId xmlns="" xmlns:a16="http://schemas.microsoft.com/office/drawing/2014/main" id="{8DD5ED39-5799-4D22-E0C5-5432FC2F4176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TextBox 59">
              <a:extLst>
                <a:ext uri="{FF2B5EF4-FFF2-40B4-BE49-F238E27FC236}">
                  <a16:creationId xmlns="" xmlns:a16="http://schemas.microsoft.com/office/drawing/2014/main" id="{7A6D441F-6C1D-9023-A16F-31E94BE0362B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1" name="Овал 60">
              <a:extLst>
                <a:ext uri="{FF2B5EF4-FFF2-40B4-BE49-F238E27FC236}">
                  <a16:creationId xmlns="" xmlns:a16="http://schemas.microsoft.com/office/drawing/2014/main" id="{C9DFFD3D-CB91-CCC7-4A46-C3163D7BAA8E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TextBox 61">
              <a:extLst>
                <a:ext uri="{FF2B5EF4-FFF2-40B4-BE49-F238E27FC236}">
                  <a16:creationId xmlns="" xmlns:a16="http://schemas.microsoft.com/office/drawing/2014/main" id="{CB38A01E-8012-705F-3B3B-AE1D071025B7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3" name="Овал 62">
              <a:extLst>
                <a:ext uri="{FF2B5EF4-FFF2-40B4-BE49-F238E27FC236}">
                  <a16:creationId xmlns="" xmlns:a16="http://schemas.microsoft.com/office/drawing/2014/main" id="{38972478-6A14-1C63-E719-49A0FFA22329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>
              <a:extLst>
                <a:ext uri="{FF2B5EF4-FFF2-40B4-BE49-F238E27FC236}">
                  <a16:creationId xmlns="" xmlns:a16="http://schemas.microsoft.com/office/drawing/2014/main" id="{AF6E6262-0B57-6CCB-1501-49D178DDFEC3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D4BE906B-00AA-4E0C-C8B5-1913C58AE460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6" name="Группа 65">
            <a:extLst>
              <a:ext uri="{FF2B5EF4-FFF2-40B4-BE49-F238E27FC236}">
                <a16:creationId xmlns="" xmlns:a16="http://schemas.microsoft.com/office/drawing/2014/main" id="{BC2DAB9B-FB54-7623-D0A3-6A2B43134367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7" name="Овал 66">
              <a:extLst>
                <a:ext uri="{FF2B5EF4-FFF2-40B4-BE49-F238E27FC236}">
                  <a16:creationId xmlns="" xmlns:a16="http://schemas.microsoft.com/office/drawing/2014/main" id="{BB9EBB33-F483-9705-EEED-CCC8557F9D60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>
              <a:extLst>
                <a:ext uri="{FF2B5EF4-FFF2-40B4-BE49-F238E27FC236}">
                  <a16:creationId xmlns="" xmlns:a16="http://schemas.microsoft.com/office/drawing/2014/main" id="{C34342E2-9E33-CBEC-4398-15C58F9A6E30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="" xmlns:a16="http://schemas.microsoft.com/office/drawing/2014/main" id="{947E2DFE-CDF8-45E0-AF20-31A8CF4D2093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>
              <a:extLst>
                <a:ext uri="{FF2B5EF4-FFF2-40B4-BE49-F238E27FC236}">
                  <a16:creationId xmlns="" xmlns:a16="http://schemas.microsoft.com/office/drawing/2014/main" id="{A9C9D777-6721-CBE1-7CC3-EE9B1B76ECB7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1" name="Овал 70">
              <a:extLst>
                <a:ext uri="{FF2B5EF4-FFF2-40B4-BE49-F238E27FC236}">
                  <a16:creationId xmlns="" xmlns:a16="http://schemas.microsoft.com/office/drawing/2014/main" id="{41669393-A10E-6E13-B11D-E3BC66296297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TextBox 71">
              <a:extLst>
                <a:ext uri="{FF2B5EF4-FFF2-40B4-BE49-F238E27FC236}">
                  <a16:creationId xmlns="" xmlns:a16="http://schemas.microsoft.com/office/drawing/2014/main" id="{AB3052B3-75E5-AE35-F98B-D3E97436CFAA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3" name="Овал 72">
              <a:extLst>
                <a:ext uri="{FF2B5EF4-FFF2-40B4-BE49-F238E27FC236}">
                  <a16:creationId xmlns="" xmlns:a16="http://schemas.microsoft.com/office/drawing/2014/main" id="{736DAF22-6B6B-396B-224C-2B56162DA282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>
              <a:extLst>
                <a:ext uri="{FF2B5EF4-FFF2-40B4-BE49-F238E27FC236}">
                  <a16:creationId xmlns="" xmlns:a16="http://schemas.microsoft.com/office/drawing/2014/main" id="{B0BD4CC7-0576-3495-21D6-7A5AD2DF7130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="" xmlns:a16="http://schemas.microsoft.com/office/drawing/2014/main" id="{6DD2A2E6-3F13-3BAE-C3C1-06D66AB9DD06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TextBox 75">
              <a:extLst>
                <a:ext uri="{FF2B5EF4-FFF2-40B4-BE49-F238E27FC236}">
                  <a16:creationId xmlns="" xmlns:a16="http://schemas.microsoft.com/office/drawing/2014/main" id="{F3BFAFE4-0D27-E4AE-282A-203F041CD84D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422B9D1E-4273-DEA7-E37E-BA8F43E4B64A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8" name="Группа 77">
            <a:extLst>
              <a:ext uri="{FF2B5EF4-FFF2-40B4-BE49-F238E27FC236}">
                <a16:creationId xmlns="" xmlns:a16="http://schemas.microsoft.com/office/drawing/2014/main" id="{1EE9240F-B83F-D1F8-4F16-FAEBB8589B42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9" name="Овал 78">
              <a:extLst>
                <a:ext uri="{FF2B5EF4-FFF2-40B4-BE49-F238E27FC236}">
                  <a16:creationId xmlns="" xmlns:a16="http://schemas.microsoft.com/office/drawing/2014/main" id="{2FCB1AFE-6D94-DEEE-EC0D-F926FF522D3E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>
              <a:extLst>
                <a:ext uri="{FF2B5EF4-FFF2-40B4-BE49-F238E27FC236}">
                  <a16:creationId xmlns="" xmlns:a16="http://schemas.microsoft.com/office/drawing/2014/main" id="{E25C5890-DAEA-8195-9D15-C3FAD8BBAB48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1" name="Овал 80">
              <a:extLst>
                <a:ext uri="{FF2B5EF4-FFF2-40B4-BE49-F238E27FC236}">
                  <a16:creationId xmlns="" xmlns:a16="http://schemas.microsoft.com/office/drawing/2014/main" id="{71A14381-F852-53FE-C5E8-45923E938C33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Box 81">
              <a:extLst>
                <a:ext uri="{FF2B5EF4-FFF2-40B4-BE49-F238E27FC236}">
                  <a16:creationId xmlns="" xmlns:a16="http://schemas.microsoft.com/office/drawing/2014/main" id="{EF96669F-14E4-CB39-AA50-3C4A140530DE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3" name="Овал 82">
              <a:extLst>
                <a:ext uri="{FF2B5EF4-FFF2-40B4-BE49-F238E27FC236}">
                  <a16:creationId xmlns="" xmlns:a16="http://schemas.microsoft.com/office/drawing/2014/main" id="{8B0D051C-651A-8750-6AE5-6045684D1C6E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>
              <a:extLst>
                <a:ext uri="{FF2B5EF4-FFF2-40B4-BE49-F238E27FC236}">
                  <a16:creationId xmlns="" xmlns:a16="http://schemas.microsoft.com/office/drawing/2014/main" id="{E3C808F6-20CB-B589-A0AE-4DCC81D40A27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5" name="Овал 84">
              <a:extLst>
                <a:ext uri="{FF2B5EF4-FFF2-40B4-BE49-F238E27FC236}">
                  <a16:creationId xmlns="" xmlns:a16="http://schemas.microsoft.com/office/drawing/2014/main" id="{1E4E4702-2F97-D8B1-24F9-EFA633E408D5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TextBox 85">
              <a:extLst>
                <a:ext uri="{FF2B5EF4-FFF2-40B4-BE49-F238E27FC236}">
                  <a16:creationId xmlns="" xmlns:a16="http://schemas.microsoft.com/office/drawing/2014/main" id="{C6C6ECBF-1FCE-1AC7-AE8B-27EC7C8F9608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7" name="Овал 86">
              <a:extLst>
                <a:ext uri="{FF2B5EF4-FFF2-40B4-BE49-F238E27FC236}">
                  <a16:creationId xmlns="" xmlns:a16="http://schemas.microsoft.com/office/drawing/2014/main" id="{5684DAE0-8DD0-A48D-2199-CC4652660495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TextBox 87">
              <a:extLst>
                <a:ext uri="{FF2B5EF4-FFF2-40B4-BE49-F238E27FC236}">
                  <a16:creationId xmlns="" xmlns:a16="http://schemas.microsoft.com/office/drawing/2014/main" id="{ED3B4F3A-91C1-10F5-9ACA-09FA46B0E08D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9" name="Овал 88">
              <a:extLst>
                <a:ext uri="{FF2B5EF4-FFF2-40B4-BE49-F238E27FC236}">
                  <a16:creationId xmlns="" xmlns:a16="http://schemas.microsoft.com/office/drawing/2014/main" id="{E5E3F020-26A1-0EF2-86AE-4F17E13F8BA9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TextBox 89">
              <a:extLst>
                <a:ext uri="{FF2B5EF4-FFF2-40B4-BE49-F238E27FC236}">
                  <a16:creationId xmlns="" xmlns:a16="http://schemas.microsoft.com/office/drawing/2014/main" id="{DFE1FCAC-836D-76E1-2DD1-B4647056E4C3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pic>
        <p:nvPicPr>
          <p:cNvPr id="91" name="Рисунок 90">
            <a:extLst>
              <a:ext uri="{FF2B5EF4-FFF2-40B4-BE49-F238E27FC236}">
                <a16:creationId xmlns="" xmlns:a16="http://schemas.microsoft.com/office/drawing/2014/main" id="{1D7119C9-8EA1-644E-A04C-EF94E82E206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74201" y="346539"/>
            <a:ext cx="2415878" cy="45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897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51FECD6C-44E3-FC65-459F-C341245A0578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BFD07E5-9795-A378-B86B-033479D9792F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C7DFDF2C-AAB8-6825-E242-589F6313103C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5" name="Овал 4">
              <a:extLst>
                <a:ext uri="{FF2B5EF4-FFF2-40B4-BE49-F238E27FC236}">
                  <a16:creationId xmlns="" xmlns:a16="http://schemas.microsoft.com/office/drawing/2014/main" id="{17CC3203-0189-7ED1-C3ED-7D31028CA707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>
              <a:extLst>
                <a:ext uri="{FF2B5EF4-FFF2-40B4-BE49-F238E27FC236}">
                  <a16:creationId xmlns="" xmlns:a16="http://schemas.microsoft.com/office/drawing/2014/main" id="{5FE32FA8-EAD3-234D-A113-0F25C2FA8222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20D800E7-B155-159A-F548-D7C83E4E6E9E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56F9185B-A5C5-3D6A-4454-4E97937439B9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0" name="Овал 9">
              <a:extLst>
                <a:ext uri="{FF2B5EF4-FFF2-40B4-BE49-F238E27FC236}">
                  <a16:creationId xmlns="" xmlns:a16="http://schemas.microsoft.com/office/drawing/2014/main" id="{A6889D6D-40F5-AC17-F848-21A78ADE5A2C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6DA9C818-AC52-7EB2-7B19-450DA77DA114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2" name="Овал 11">
              <a:extLst>
                <a:ext uri="{FF2B5EF4-FFF2-40B4-BE49-F238E27FC236}">
                  <a16:creationId xmlns="" xmlns:a16="http://schemas.microsoft.com/office/drawing/2014/main" id="{3715F572-20BB-5BD0-0D2D-06CE9A779443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D3AE3980-4DDF-E5B1-52D5-25F5663082CB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2F1EF911-EDEB-8320-D4A5-96F861A64BEA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5" name="Группа 14">
            <a:extLst>
              <a:ext uri="{FF2B5EF4-FFF2-40B4-BE49-F238E27FC236}">
                <a16:creationId xmlns="" xmlns:a16="http://schemas.microsoft.com/office/drawing/2014/main" id="{B4B1E3F3-9A17-12BF-5073-09D2079E7519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16" name="Овал 15">
              <a:extLst>
                <a:ext uri="{FF2B5EF4-FFF2-40B4-BE49-F238E27FC236}">
                  <a16:creationId xmlns="" xmlns:a16="http://schemas.microsoft.com/office/drawing/2014/main" id="{EAB349F0-F5F7-85BB-F51B-3DEB35112D7E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0C89188E-6661-20CD-2016-A78E4F316B5A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8" name="Овал 17">
              <a:extLst>
                <a:ext uri="{FF2B5EF4-FFF2-40B4-BE49-F238E27FC236}">
                  <a16:creationId xmlns="" xmlns:a16="http://schemas.microsoft.com/office/drawing/2014/main" id="{2567468B-53DF-D4B9-C030-496BD732D474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0A2ABFDD-EAA8-8B57-828A-57994B742642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0" name="Овал 19">
              <a:extLst>
                <a:ext uri="{FF2B5EF4-FFF2-40B4-BE49-F238E27FC236}">
                  <a16:creationId xmlns="" xmlns:a16="http://schemas.microsoft.com/office/drawing/2014/main" id="{65E19001-9A04-2E7F-5607-9CDA81F7F134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D2029E1B-651D-BDC4-37CB-10154A56F4EC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2" name="Овал 21">
              <a:extLst>
                <a:ext uri="{FF2B5EF4-FFF2-40B4-BE49-F238E27FC236}">
                  <a16:creationId xmlns="" xmlns:a16="http://schemas.microsoft.com/office/drawing/2014/main" id="{5B13E6AA-5AE2-FF97-FE85-D774D156EFE3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F9B1F2D3-577B-A094-6182-61DE27D4AF1B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4" name="Овал 23">
              <a:extLst>
                <a:ext uri="{FF2B5EF4-FFF2-40B4-BE49-F238E27FC236}">
                  <a16:creationId xmlns="" xmlns:a16="http://schemas.microsoft.com/office/drawing/2014/main" id="{050C7B38-311D-6128-51DD-7F536AE920B3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E22C8BB8-CBF8-3DE8-892D-8A66DF63F666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6" name="Овал 25">
              <a:extLst>
                <a:ext uri="{FF2B5EF4-FFF2-40B4-BE49-F238E27FC236}">
                  <a16:creationId xmlns="" xmlns:a16="http://schemas.microsoft.com/office/drawing/2014/main" id="{E86A5DC8-819D-5751-B42E-513365022665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>
              <a:extLst>
                <a:ext uri="{FF2B5EF4-FFF2-40B4-BE49-F238E27FC236}">
                  <a16:creationId xmlns="" xmlns:a16="http://schemas.microsoft.com/office/drawing/2014/main" id="{24C3FAF3-631A-3C67-FB6C-D0A11FE5475B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8" name="Овал 27">
              <a:extLst>
                <a:ext uri="{FF2B5EF4-FFF2-40B4-BE49-F238E27FC236}">
                  <a16:creationId xmlns="" xmlns:a16="http://schemas.microsoft.com/office/drawing/2014/main" id="{772F8F28-DE63-00FE-2E03-DC549EEF4A4D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A63EA359-5818-9AD2-3A95-3F3B326A73DB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0" name="Овал 29">
              <a:extLst>
                <a:ext uri="{FF2B5EF4-FFF2-40B4-BE49-F238E27FC236}">
                  <a16:creationId xmlns="" xmlns:a16="http://schemas.microsoft.com/office/drawing/2014/main" id="{987E4497-3285-226B-A9CB-095FC71D6EB1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TextBox 30">
              <a:extLst>
                <a:ext uri="{FF2B5EF4-FFF2-40B4-BE49-F238E27FC236}">
                  <a16:creationId xmlns="" xmlns:a16="http://schemas.microsoft.com/office/drawing/2014/main" id="{D2A33997-BBC5-B959-C225-55AD9E972A76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2" name="Овал 31">
              <a:extLst>
                <a:ext uri="{FF2B5EF4-FFF2-40B4-BE49-F238E27FC236}">
                  <a16:creationId xmlns="" xmlns:a16="http://schemas.microsoft.com/office/drawing/2014/main" id="{7AA4570F-E461-A646-507B-534F4F40FACD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TextBox 32">
              <a:extLst>
                <a:ext uri="{FF2B5EF4-FFF2-40B4-BE49-F238E27FC236}">
                  <a16:creationId xmlns="" xmlns:a16="http://schemas.microsoft.com/office/drawing/2014/main" id="{EFFEF905-4E08-3299-7E3D-D1DC0F4AB30F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CCC02871-7CD2-47A2-B947-94D01554BDBE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35" name="Группа 34">
            <a:extLst>
              <a:ext uri="{FF2B5EF4-FFF2-40B4-BE49-F238E27FC236}">
                <a16:creationId xmlns="" xmlns:a16="http://schemas.microsoft.com/office/drawing/2014/main" id="{99230FA9-4A67-A350-603C-B6AD5BF787B0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36" name="Овал 35">
              <a:extLst>
                <a:ext uri="{FF2B5EF4-FFF2-40B4-BE49-F238E27FC236}">
                  <a16:creationId xmlns="" xmlns:a16="http://schemas.microsoft.com/office/drawing/2014/main" id="{788F0FFC-CE35-A75B-981C-E3BDD328178E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TextBox 36">
              <a:extLst>
                <a:ext uri="{FF2B5EF4-FFF2-40B4-BE49-F238E27FC236}">
                  <a16:creationId xmlns="" xmlns:a16="http://schemas.microsoft.com/office/drawing/2014/main" id="{E0D4C50E-E2A6-954D-82A6-CF39E7A96CC6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8" name="Овал 37">
              <a:extLst>
                <a:ext uri="{FF2B5EF4-FFF2-40B4-BE49-F238E27FC236}">
                  <a16:creationId xmlns="" xmlns:a16="http://schemas.microsoft.com/office/drawing/2014/main" id="{A265F6B2-D1FC-78DD-B1E7-0D8F2DE25D98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TextBox 38">
              <a:extLst>
                <a:ext uri="{FF2B5EF4-FFF2-40B4-BE49-F238E27FC236}">
                  <a16:creationId xmlns="" xmlns:a16="http://schemas.microsoft.com/office/drawing/2014/main" id="{4022AA87-8D54-7F5C-1A33-5DD61983877C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0" name="Овал 39">
              <a:extLst>
                <a:ext uri="{FF2B5EF4-FFF2-40B4-BE49-F238E27FC236}">
                  <a16:creationId xmlns="" xmlns:a16="http://schemas.microsoft.com/office/drawing/2014/main" id="{DACBA6F4-3887-DA95-AB8A-8BAF910CA869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0282F4A3-19DB-8B0D-E18C-1FD14C98B423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2" name="Овал 41">
              <a:extLst>
                <a:ext uri="{FF2B5EF4-FFF2-40B4-BE49-F238E27FC236}">
                  <a16:creationId xmlns="" xmlns:a16="http://schemas.microsoft.com/office/drawing/2014/main" id="{C237519B-D07C-BC87-972F-1A89955C120B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811E9494-A80E-4954-A36D-BDA89B218DBA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4" name="Овал 43">
              <a:extLst>
                <a:ext uri="{FF2B5EF4-FFF2-40B4-BE49-F238E27FC236}">
                  <a16:creationId xmlns="" xmlns:a16="http://schemas.microsoft.com/office/drawing/2014/main" id="{944F1FA7-F55F-227C-78D1-9C5C52FEDECE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TextBox 44">
              <a:extLst>
                <a:ext uri="{FF2B5EF4-FFF2-40B4-BE49-F238E27FC236}">
                  <a16:creationId xmlns="" xmlns:a16="http://schemas.microsoft.com/office/drawing/2014/main" id="{12EF55B4-2C5E-6C24-782E-2B006424C96E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6" name="Овал 45">
              <a:extLst>
                <a:ext uri="{FF2B5EF4-FFF2-40B4-BE49-F238E27FC236}">
                  <a16:creationId xmlns="" xmlns:a16="http://schemas.microsoft.com/office/drawing/2014/main" id="{06495D6F-5519-CB4B-DAA7-8D8AF233AD0F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TextBox 46">
              <a:extLst>
                <a:ext uri="{FF2B5EF4-FFF2-40B4-BE49-F238E27FC236}">
                  <a16:creationId xmlns="" xmlns:a16="http://schemas.microsoft.com/office/drawing/2014/main" id="{E651F3BD-04B9-51DD-253C-75CA793616BE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8" name="Овал 47">
              <a:extLst>
                <a:ext uri="{FF2B5EF4-FFF2-40B4-BE49-F238E27FC236}">
                  <a16:creationId xmlns="" xmlns:a16="http://schemas.microsoft.com/office/drawing/2014/main" id="{FAA3288E-53EF-77DE-CE52-35751107D07D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TextBox 48">
              <a:extLst>
                <a:ext uri="{FF2B5EF4-FFF2-40B4-BE49-F238E27FC236}">
                  <a16:creationId xmlns="" xmlns:a16="http://schemas.microsoft.com/office/drawing/2014/main" id="{9746BD2D-D928-40F3-4222-6C2A7AD7631F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0" name="Овал 49">
              <a:extLst>
                <a:ext uri="{FF2B5EF4-FFF2-40B4-BE49-F238E27FC236}">
                  <a16:creationId xmlns="" xmlns:a16="http://schemas.microsoft.com/office/drawing/2014/main" id="{86C93773-B78E-98DB-D896-2F28516BD76B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TextBox 50">
              <a:extLst>
                <a:ext uri="{FF2B5EF4-FFF2-40B4-BE49-F238E27FC236}">
                  <a16:creationId xmlns="" xmlns:a16="http://schemas.microsoft.com/office/drawing/2014/main" id="{ABA926DA-0215-245D-07FA-FE7A3BE82D30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2" name="Овал 51">
              <a:extLst>
                <a:ext uri="{FF2B5EF4-FFF2-40B4-BE49-F238E27FC236}">
                  <a16:creationId xmlns="" xmlns:a16="http://schemas.microsoft.com/office/drawing/2014/main" id="{29DE9CA8-76E8-70D6-AA7D-573FB8F95AF3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F8BC91A8-6BD6-BE1E-775B-5E63506D3347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4" name="Овал 53">
              <a:extLst>
                <a:ext uri="{FF2B5EF4-FFF2-40B4-BE49-F238E27FC236}">
                  <a16:creationId xmlns="" xmlns:a16="http://schemas.microsoft.com/office/drawing/2014/main" id="{3EAE96AF-866C-46F1-B7EF-30478D6DAA2E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TextBox 54">
              <a:extLst>
                <a:ext uri="{FF2B5EF4-FFF2-40B4-BE49-F238E27FC236}">
                  <a16:creationId xmlns="" xmlns:a16="http://schemas.microsoft.com/office/drawing/2014/main" id="{21742CC0-68FE-5D07-4783-08B0550308DF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6" name="Овал 55">
              <a:extLst>
                <a:ext uri="{FF2B5EF4-FFF2-40B4-BE49-F238E27FC236}">
                  <a16:creationId xmlns="" xmlns:a16="http://schemas.microsoft.com/office/drawing/2014/main" id="{78DD1DB4-491D-7502-07B6-C07E51F8F0E0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TextBox 56">
              <a:extLst>
                <a:ext uri="{FF2B5EF4-FFF2-40B4-BE49-F238E27FC236}">
                  <a16:creationId xmlns="" xmlns:a16="http://schemas.microsoft.com/office/drawing/2014/main" id="{C1B5483C-91CE-35B9-CE51-67B0F05E0FF8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8" name="Овал 57">
              <a:extLst>
                <a:ext uri="{FF2B5EF4-FFF2-40B4-BE49-F238E27FC236}">
                  <a16:creationId xmlns="" xmlns:a16="http://schemas.microsoft.com/office/drawing/2014/main" id="{E0E05D0B-3E7D-CA49-4262-6B9580E2B659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TextBox 58">
              <a:extLst>
                <a:ext uri="{FF2B5EF4-FFF2-40B4-BE49-F238E27FC236}">
                  <a16:creationId xmlns="" xmlns:a16="http://schemas.microsoft.com/office/drawing/2014/main" id="{A29B982F-9927-5A49-FEDA-21D66F474C6B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E0D7E1B3-A35C-2C33-23A3-7D90FC478153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1" name="Группа 60">
            <a:extLst>
              <a:ext uri="{FF2B5EF4-FFF2-40B4-BE49-F238E27FC236}">
                <a16:creationId xmlns="" xmlns:a16="http://schemas.microsoft.com/office/drawing/2014/main" id="{FCB03B80-DC1E-C3EE-C2EE-13F6336537A7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2" name="Овал 61">
              <a:extLst>
                <a:ext uri="{FF2B5EF4-FFF2-40B4-BE49-F238E27FC236}">
                  <a16:creationId xmlns="" xmlns:a16="http://schemas.microsoft.com/office/drawing/2014/main" id="{8966E6AE-2247-899D-2E9D-F098A812CC04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TextBox 62">
              <a:extLst>
                <a:ext uri="{FF2B5EF4-FFF2-40B4-BE49-F238E27FC236}">
                  <a16:creationId xmlns="" xmlns:a16="http://schemas.microsoft.com/office/drawing/2014/main" id="{811EA250-05AC-48AF-AC7B-1F4CF56D6E59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4" name="Овал 63">
              <a:extLst>
                <a:ext uri="{FF2B5EF4-FFF2-40B4-BE49-F238E27FC236}">
                  <a16:creationId xmlns="" xmlns:a16="http://schemas.microsoft.com/office/drawing/2014/main" id="{A30CB4E3-0149-876F-9A4A-D545BF8AE086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TextBox 64">
              <a:extLst>
                <a:ext uri="{FF2B5EF4-FFF2-40B4-BE49-F238E27FC236}">
                  <a16:creationId xmlns="" xmlns:a16="http://schemas.microsoft.com/office/drawing/2014/main" id="{56456126-A1CC-4E80-AAC2-DA93ECFF7161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6" name="Овал 65">
              <a:extLst>
                <a:ext uri="{FF2B5EF4-FFF2-40B4-BE49-F238E27FC236}">
                  <a16:creationId xmlns="" xmlns:a16="http://schemas.microsoft.com/office/drawing/2014/main" id="{9FB9E9E3-59D1-FB61-91EB-8FC1936617E5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TextBox 66">
              <a:extLst>
                <a:ext uri="{FF2B5EF4-FFF2-40B4-BE49-F238E27FC236}">
                  <a16:creationId xmlns="" xmlns:a16="http://schemas.microsoft.com/office/drawing/2014/main" id="{FA8C71BB-29AA-70DE-0367-A1F11E0153D8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8" name="Овал 67">
              <a:extLst>
                <a:ext uri="{FF2B5EF4-FFF2-40B4-BE49-F238E27FC236}">
                  <a16:creationId xmlns="" xmlns:a16="http://schemas.microsoft.com/office/drawing/2014/main" id="{C7498587-15CE-7D27-2915-3ECCF4376874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TextBox 68">
              <a:extLst>
                <a:ext uri="{FF2B5EF4-FFF2-40B4-BE49-F238E27FC236}">
                  <a16:creationId xmlns="" xmlns:a16="http://schemas.microsoft.com/office/drawing/2014/main" id="{31755FCD-6A51-CF6B-190E-BF9CFAFE6E15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0" name="Овал 69">
              <a:extLst>
                <a:ext uri="{FF2B5EF4-FFF2-40B4-BE49-F238E27FC236}">
                  <a16:creationId xmlns="" xmlns:a16="http://schemas.microsoft.com/office/drawing/2014/main" id="{BB7032D1-EFCB-0C41-6126-EF5E014FAFBB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TextBox 70">
              <a:extLst>
                <a:ext uri="{FF2B5EF4-FFF2-40B4-BE49-F238E27FC236}">
                  <a16:creationId xmlns="" xmlns:a16="http://schemas.microsoft.com/office/drawing/2014/main" id="{64E779D4-4C89-C9F6-1D39-D74D4C1DDD95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2809D862-4566-06DC-44D5-CCFFFB32BB1E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3" name="Группа 72">
            <a:extLst>
              <a:ext uri="{FF2B5EF4-FFF2-40B4-BE49-F238E27FC236}">
                <a16:creationId xmlns="" xmlns:a16="http://schemas.microsoft.com/office/drawing/2014/main" id="{D30CA939-6AE4-F904-D8CD-D44F5FA624FE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4" name="Овал 73">
              <a:extLst>
                <a:ext uri="{FF2B5EF4-FFF2-40B4-BE49-F238E27FC236}">
                  <a16:creationId xmlns="" xmlns:a16="http://schemas.microsoft.com/office/drawing/2014/main" id="{0EEFCF38-75D6-F55D-1F46-4E618A32C81B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TextBox 74">
              <a:extLst>
                <a:ext uri="{FF2B5EF4-FFF2-40B4-BE49-F238E27FC236}">
                  <a16:creationId xmlns="" xmlns:a16="http://schemas.microsoft.com/office/drawing/2014/main" id="{270A0A37-BD58-D8A3-5677-902497CD729A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6" name="Овал 75">
              <a:extLst>
                <a:ext uri="{FF2B5EF4-FFF2-40B4-BE49-F238E27FC236}">
                  <a16:creationId xmlns="" xmlns:a16="http://schemas.microsoft.com/office/drawing/2014/main" id="{D468A3EF-2A77-2BEB-960A-425754A32E2C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TextBox 76">
              <a:extLst>
                <a:ext uri="{FF2B5EF4-FFF2-40B4-BE49-F238E27FC236}">
                  <a16:creationId xmlns="" xmlns:a16="http://schemas.microsoft.com/office/drawing/2014/main" id="{3DCBFD44-CD52-9285-D378-E3C4B3BEDAAF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8" name="Овал 77">
              <a:extLst>
                <a:ext uri="{FF2B5EF4-FFF2-40B4-BE49-F238E27FC236}">
                  <a16:creationId xmlns="" xmlns:a16="http://schemas.microsoft.com/office/drawing/2014/main" id="{3A7D6173-4FC3-1649-3606-37CBD69AF650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TextBox 78">
              <a:extLst>
                <a:ext uri="{FF2B5EF4-FFF2-40B4-BE49-F238E27FC236}">
                  <a16:creationId xmlns="" xmlns:a16="http://schemas.microsoft.com/office/drawing/2014/main" id="{E592D4B2-43CA-860F-719A-EBCA69AC7107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0" name="Овал 79">
              <a:extLst>
                <a:ext uri="{FF2B5EF4-FFF2-40B4-BE49-F238E27FC236}">
                  <a16:creationId xmlns="" xmlns:a16="http://schemas.microsoft.com/office/drawing/2014/main" id="{B84B5470-EA64-F073-28F5-4AFA912E428B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TextBox 80">
              <a:extLst>
                <a:ext uri="{FF2B5EF4-FFF2-40B4-BE49-F238E27FC236}">
                  <a16:creationId xmlns="" xmlns:a16="http://schemas.microsoft.com/office/drawing/2014/main" id="{E8213603-2CE9-383E-1FC1-0F57F9A0B385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2" name="Овал 81">
              <a:extLst>
                <a:ext uri="{FF2B5EF4-FFF2-40B4-BE49-F238E27FC236}">
                  <a16:creationId xmlns="" xmlns:a16="http://schemas.microsoft.com/office/drawing/2014/main" id="{1A2717A3-135A-A1F5-14C9-8669E026055B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TextBox 82">
              <a:extLst>
                <a:ext uri="{FF2B5EF4-FFF2-40B4-BE49-F238E27FC236}">
                  <a16:creationId xmlns="" xmlns:a16="http://schemas.microsoft.com/office/drawing/2014/main" id="{CA1A25D4-C8E2-5D04-4F6C-4AE6BF7B4100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4" name="Овал 83">
              <a:extLst>
                <a:ext uri="{FF2B5EF4-FFF2-40B4-BE49-F238E27FC236}">
                  <a16:creationId xmlns="" xmlns:a16="http://schemas.microsoft.com/office/drawing/2014/main" id="{C55E78DA-E092-A5C0-CA78-CB869ADDA80B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TextBox 84">
              <a:extLst>
                <a:ext uri="{FF2B5EF4-FFF2-40B4-BE49-F238E27FC236}">
                  <a16:creationId xmlns="" xmlns:a16="http://schemas.microsoft.com/office/drawing/2014/main" id="{FE026BA0-AB30-6913-FDB4-E8C3A62142C4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pic>
        <p:nvPicPr>
          <p:cNvPr id="86" name="Рисунок 85">
            <a:extLst>
              <a:ext uri="{FF2B5EF4-FFF2-40B4-BE49-F238E27FC236}">
                <a16:creationId xmlns="" xmlns:a16="http://schemas.microsoft.com/office/drawing/2014/main" id="{EA0F309D-942C-956E-E7F0-6C456E6FA7E5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74203" y="346539"/>
            <a:ext cx="2415874" cy="45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98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02F45EB1-B3CC-B794-C3CB-331C5116F339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7728D1D-82C6-F3AA-85D1-B58386847B2E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73773A4C-EB25-1AEF-A66D-D48D82C0C4E2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5" name="Овал 4">
              <a:extLst>
                <a:ext uri="{FF2B5EF4-FFF2-40B4-BE49-F238E27FC236}">
                  <a16:creationId xmlns="" xmlns:a16="http://schemas.microsoft.com/office/drawing/2014/main" id="{536DEFD7-5976-47BA-7A05-52D802C5CA12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>
              <a:extLst>
                <a:ext uri="{FF2B5EF4-FFF2-40B4-BE49-F238E27FC236}">
                  <a16:creationId xmlns="" xmlns:a16="http://schemas.microsoft.com/office/drawing/2014/main" id="{A057F186-E57F-AD4D-3964-6BF2F172C883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C9EF1A92-EC3E-3DC2-D709-96F4938C54D8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>
              <a:extLst>
                <a:ext uri="{FF2B5EF4-FFF2-40B4-BE49-F238E27FC236}">
                  <a16:creationId xmlns="" xmlns:a16="http://schemas.microsoft.com/office/drawing/2014/main" id="{F94CC025-59CD-E237-2FCA-DEE961333D7C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1F769D60-8BE1-90AD-78F9-452D04CAF50A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FE3BE261-E486-B29F-BF3B-1F6CEBA1ACD9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1" name="Овал 10">
              <a:extLst>
                <a:ext uri="{FF2B5EF4-FFF2-40B4-BE49-F238E27FC236}">
                  <a16:creationId xmlns="" xmlns:a16="http://schemas.microsoft.com/office/drawing/2014/main" id="{6CA876A8-FB94-A570-DF44-AE8D5E0DB975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D11EE855-CA64-F8BF-C3C8-C6CCA2C92633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D987779-CB13-017A-2098-B2274DAAF4E0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4" name="Группа 13">
            <a:extLst>
              <a:ext uri="{FF2B5EF4-FFF2-40B4-BE49-F238E27FC236}">
                <a16:creationId xmlns="" xmlns:a16="http://schemas.microsoft.com/office/drawing/2014/main" id="{B1A81D32-9260-D226-A11D-8E56997864C0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15" name="Овал 14">
              <a:extLst>
                <a:ext uri="{FF2B5EF4-FFF2-40B4-BE49-F238E27FC236}">
                  <a16:creationId xmlns="" xmlns:a16="http://schemas.microsoft.com/office/drawing/2014/main" id="{F3C12604-F07B-D917-8883-433B20C274FB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67C0673B-6155-958A-E2B5-810B1352A2C7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="" xmlns:a16="http://schemas.microsoft.com/office/drawing/2014/main" id="{5EFFEA6E-D20F-751C-A2C2-6088390C57C6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B2D57CE7-DEE1-9F9F-5616-AB44A8AA8203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9" name="Овал 18">
              <a:extLst>
                <a:ext uri="{FF2B5EF4-FFF2-40B4-BE49-F238E27FC236}">
                  <a16:creationId xmlns="" xmlns:a16="http://schemas.microsoft.com/office/drawing/2014/main" id="{461CE9F3-5809-26DC-C752-04D011AC32A7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09A84866-7D77-4BB3-AFAF-A5060932E578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1" name="Овал 20">
              <a:extLst>
                <a:ext uri="{FF2B5EF4-FFF2-40B4-BE49-F238E27FC236}">
                  <a16:creationId xmlns="" xmlns:a16="http://schemas.microsoft.com/office/drawing/2014/main" id="{74DF71B1-183A-1425-FEC7-D01F2EE62F18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FC26D260-1C08-B4DD-1C6C-1DB953757A96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3" name="Овал 22">
              <a:extLst>
                <a:ext uri="{FF2B5EF4-FFF2-40B4-BE49-F238E27FC236}">
                  <a16:creationId xmlns="" xmlns:a16="http://schemas.microsoft.com/office/drawing/2014/main" id="{520BE496-230D-635F-1060-0A635D984453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26FCCD63-EADF-99D7-6CD9-723473FFEA2D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5" name="Овал 24">
              <a:extLst>
                <a:ext uri="{FF2B5EF4-FFF2-40B4-BE49-F238E27FC236}">
                  <a16:creationId xmlns="" xmlns:a16="http://schemas.microsoft.com/office/drawing/2014/main" id="{954235C1-D69D-95E1-159A-8A14932C695F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C7ABCE2D-7438-0687-E2F8-C34F468B41DC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7" name="Овал 26">
              <a:extLst>
                <a:ext uri="{FF2B5EF4-FFF2-40B4-BE49-F238E27FC236}">
                  <a16:creationId xmlns="" xmlns:a16="http://schemas.microsoft.com/office/drawing/2014/main" id="{E405C2BE-C7E4-6B60-A313-C365E691FFCE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08AF0EEF-2318-CAB4-EE4A-09B34BA6B561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9" name="Овал 28">
              <a:extLst>
                <a:ext uri="{FF2B5EF4-FFF2-40B4-BE49-F238E27FC236}">
                  <a16:creationId xmlns="" xmlns:a16="http://schemas.microsoft.com/office/drawing/2014/main" id="{55FEB656-9028-30CC-A180-FFB206C7B89E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DAB30AD-16F8-5800-20D2-E5D00CCC7AF6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1" name="Овал 30">
              <a:extLst>
                <a:ext uri="{FF2B5EF4-FFF2-40B4-BE49-F238E27FC236}">
                  <a16:creationId xmlns="" xmlns:a16="http://schemas.microsoft.com/office/drawing/2014/main" id="{ABBDB62B-AC1B-7BD2-697C-92279E4D50F6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13DA1542-39E5-F15F-EACA-E248DA4154E4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97FB303-AC88-AC91-AC74-6889DDB815DA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34" name="Группа 33">
            <a:extLst>
              <a:ext uri="{FF2B5EF4-FFF2-40B4-BE49-F238E27FC236}">
                <a16:creationId xmlns="" xmlns:a16="http://schemas.microsoft.com/office/drawing/2014/main" id="{64050EB1-EFDF-DDEA-A885-32B32232004B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35" name="Овал 34">
              <a:extLst>
                <a:ext uri="{FF2B5EF4-FFF2-40B4-BE49-F238E27FC236}">
                  <a16:creationId xmlns="" xmlns:a16="http://schemas.microsoft.com/office/drawing/2014/main" id="{1358A0B4-DCAF-C79F-7D47-96628A211C11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8ECEA78A-1072-5EF3-E76B-8FE852D93C45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="" xmlns:a16="http://schemas.microsoft.com/office/drawing/2014/main" id="{3705E196-48F8-ABF3-2B3E-71B9D74A1218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84110624-40C2-54F5-1393-AE7EF88445F6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9" name="Овал 38">
              <a:extLst>
                <a:ext uri="{FF2B5EF4-FFF2-40B4-BE49-F238E27FC236}">
                  <a16:creationId xmlns="" xmlns:a16="http://schemas.microsoft.com/office/drawing/2014/main" id="{F2490B30-553A-DD70-0F98-7E88B672BC8E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>
              <a:extLst>
                <a:ext uri="{FF2B5EF4-FFF2-40B4-BE49-F238E27FC236}">
                  <a16:creationId xmlns="" xmlns:a16="http://schemas.microsoft.com/office/drawing/2014/main" id="{49641278-E4E8-1997-781B-A02EA3B7E329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1" name="Овал 40">
              <a:extLst>
                <a:ext uri="{FF2B5EF4-FFF2-40B4-BE49-F238E27FC236}">
                  <a16:creationId xmlns="" xmlns:a16="http://schemas.microsoft.com/office/drawing/2014/main" id="{54B80D6F-8E10-2A48-1C69-B92F3CA26F5E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03C8FF93-EA72-3208-6636-98A454096E38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3" name="Овал 42">
              <a:extLst>
                <a:ext uri="{FF2B5EF4-FFF2-40B4-BE49-F238E27FC236}">
                  <a16:creationId xmlns="" xmlns:a16="http://schemas.microsoft.com/office/drawing/2014/main" id="{92FE5B1A-B6FB-38DF-97F1-F284AE4EAA9D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F9B0BBF4-D5E2-5261-CCCE-A9C8EBCF54C6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5" name="Овал 44">
              <a:extLst>
                <a:ext uri="{FF2B5EF4-FFF2-40B4-BE49-F238E27FC236}">
                  <a16:creationId xmlns="" xmlns:a16="http://schemas.microsoft.com/office/drawing/2014/main" id="{C967A3B6-7451-42DA-A6D7-3AD62F882C69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BAA6C975-98F6-51DD-608A-DAF904C439FF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7" name="Овал 46">
              <a:extLst>
                <a:ext uri="{FF2B5EF4-FFF2-40B4-BE49-F238E27FC236}">
                  <a16:creationId xmlns="" xmlns:a16="http://schemas.microsoft.com/office/drawing/2014/main" id="{290ECCC2-B104-B4C5-64A6-B451C2B2EDF6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>
              <a:extLst>
                <a:ext uri="{FF2B5EF4-FFF2-40B4-BE49-F238E27FC236}">
                  <a16:creationId xmlns="" xmlns:a16="http://schemas.microsoft.com/office/drawing/2014/main" id="{928AD003-C0B3-671F-098F-0C21EF8FCE36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9" name="Овал 48">
              <a:extLst>
                <a:ext uri="{FF2B5EF4-FFF2-40B4-BE49-F238E27FC236}">
                  <a16:creationId xmlns="" xmlns:a16="http://schemas.microsoft.com/office/drawing/2014/main" id="{DB037AF4-A263-43BB-9065-275CE3EA96B8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>
              <a:extLst>
                <a:ext uri="{FF2B5EF4-FFF2-40B4-BE49-F238E27FC236}">
                  <a16:creationId xmlns="" xmlns:a16="http://schemas.microsoft.com/office/drawing/2014/main" id="{65E5754E-D72A-3CDF-B416-ACFAC1A6CA65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1" name="Овал 50">
              <a:extLst>
                <a:ext uri="{FF2B5EF4-FFF2-40B4-BE49-F238E27FC236}">
                  <a16:creationId xmlns="" xmlns:a16="http://schemas.microsoft.com/office/drawing/2014/main" id="{CAB4EF78-0533-8476-A7C5-0C087EEC2C9D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TextBox 51">
              <a:extLst>
                <a:ext uri="{FF2B5EF4-FFF2-40B4-BE49-F238E27FC236}">
                  <a16:creationId xmlns="" xmlns:a16="http://schemas.microsoft.com/office/drawing/2014/main" id="{B618C176-867A-09B1-42EF-A0077CC7697F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3" name="Овал 52">
              <a:extLst>
                <a:ext uri="{FF2B5EF4-FFF2-40B4-BE49-F238E27FC236}">
                  <a16:creationId xmlns="" xmlns:a16="http://schemas.microsoft.com/office/drawing/2014/main" id="{4F9A3F61-817B-2550-6764-20F697E33F9C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>
              <a:extLst>
                <a:ext uri="{FF2B5EF4-FFF2-40B4-BE49-F238E27FC236}">
                  <a16:creationId xmlns="" xmlns:a16="http://schemas.microsoft.com/office/drawing/2014/main" id="{5A1DC255-8E6C-83CD-BC07-6A677677F557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5" name="Овал 54">
              <a:extLst>
                <a:ext uri="{FF2B5EF4-FFF2-40B4-BE49-F238E27FC236}">
                  <a16:creationId xmlns="" xmlns:a16="http://schemas.microsoft.com/office/drawing/2014/main" id="{7ACC6FE0-ACC5-9AA7-9E53-08FAA4A0201D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="" xmlns:a16="http://schemas.microsoft.com/office/drawing/2014/main" id="{80A121AF-643A-FD89-7D85-0D2D1EBF508B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7" name="Овал 56">
              <a:extLst>
                <a:ext uri="{FF2B5EF4-FFF2-40B4-BE49-F238E27FC236}">
                  <a16:creationId xmlns="" xmlns:a16="http://schemas.microsoft.com/office/drawing/2014/main" id="{8719D218-CB25-249A-F27D-E16487B01BF8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>
              <a:extLst>
                <a:ext uri="{FF2B5EF4-FFF2-40B4-BE49-F238E27FC236}">
                  <a16:creationId xmlns="" xmlns:a16="http://schemas.microsoft.com/office/drawing/2014/main" id="{F0663A02-175D-7954-BF83-0C9F07AA5992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6A1DAEF2-F828-92F9-0A98-8FE2D387635F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0" name="Группа 59">
            <a:extLst>
              <a:ext uri="{FF2B5EF4-FFF2-40B4-BE49-F238E27FC236}">
                <a16:creationId xmlns="" xmlns:a16="http://schemas.microsoft.com/office/drawing/2014/main" id="{2E48B1E9-5A63-2166-77C5-A8B363BF0455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1" name="Овал 60">
              <a:extLst>
                <a:ext uri="{FF2B5EF4-FFF2-40B4-BE49-F238E27FC236}">
                  <a16:creationId xmlns="" xmlns:a16="http://schemas.microsoft.com/office/drawing/2014/main" id="{A725F10F-6768-DD93-BCE7-BF144F6584FB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TextBox 61">
              <a:extLst>
                <a:ext uri="{FF2B5EF4-FFF2-40B4-BE49-F238E27FC236}">
                  <a16:creationId xmlns="" xmlns:a16="http://schemas.microsoft.com/office/drawing/2014/main" id="{D8B45A2B-8F20-2B44-D332-CD6581DF4FF2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3" name="Овал 62">
              <a:extLst>
                <a:ext uri="{FF2B5EF4-FFF2-40B4-BE49-F238E27FC236}">
                  <a16:creationId xmlns="" xmlns:a16="http://schemas.microsoft.com/office/drawing/2014/main" id="{5162192A-A299-5099-4ED4-E2D691D863B5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>
              <a:extLst>
                <a:ext uri="{FF2B5EF4-FFF2-40B4-BE49-F238E27FC236}">
                  <a16:creationId xmlns="" xmlns:a16="http://schemas.microsoft.com/office/drawing/2014/main" id="{85EE2A29-EE76-015F-FAD6-7099A2F71626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5" name="Овал 64">
              <a:extLst>
                <a:ext uri="{FF2B5EF4-FFF2-40B4-BE49-F238E27FC236}">
                  <a16:creationId xmlns="" xmlns:a16="http://schemas.microsoft.com/office/drawing/2014/main" id="{D5EA46C1-4A71-CDFB-42C7-E5C59CCB3E5D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>
              <a:extLst>
                <a:ext uri="{FF2B5EF4-FFF2-40B4-BE49-F238E27FC236}">
                  <a16:creationId xmlns="" xmlns:a16="http://schemas.microsoft.com/office/drawing/2014/main" id="{03855C1B-34FD-109A-2BB4-5A453ED03E60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7" name="Овал 66">
              <a:extLst>
                <a:ext uri="{FF2B5EF4-FFF2-40B4-BE49-F238E27FC236}">
                  <a16:creationId xmlns="" xmlns:a16="http://schemas.microsoft.com/office/drawing/2014/main" id="{86F25E88-5C16-C19C-CD2A-F83B4099EA75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>
              <a:extLst>
                <a:ext uri="{FF2B5EF4-FFF2-40B4-BE49-F238E27FC236}">
                  <a16:creationId xmlns="" xmlns:a16="http://schemas.microsoft.com/office/drawing/2014/main" id="{D189FEB9-3E95-60DF-ED4A-CF0957BBA5B5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="" xmlns:a16="http://schemas.microsoft.com/office/drawing/2014/main" id="{84194F42-9977-01C3-1B51-42DE44DE1284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>
              <a:extLst>
                <a:ext uri="{FF2B5EF4-FFF2-40B4-BE49-F238E27FC236}">
                  <a16:creationId xmlns="" xmlns:a16="http://schemas.microsoft.com/office/drawing/2014/main" id="{299BEEA4-6B71-743C-6922-BE1FF93E30FA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1A333997-8BF6-43AB-AEFC-4F6717673860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2" name="Группа 71">
            <a:extLst>
              <a:ext uri="{FF2B5EF4-FFF2-40B4-BE49-F238E27FC236}">
                <a16:creationId xmlns="" xmlns:a16="http://schemas.microsoft.com/office/drawing/2014/main" id="{EB981A98-1A8F-537B-C1CD-B9E798012123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3" name="Овал 72">
              <a:extLst>
                <a:ext uri="{FF2B5EF4-FFF2-40B4-BE49-F238E27FC236}">
                  <a16:creationId xmlns="" xmlns:a16="http://schemas.microsoft.com/office/drawing/2014/main" id="{458D4886-9F48-1D99-AB3C-AEF765DBCFCC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>
              <a:extLst>
                <a:ext uri="{FF2B5EF4-FFF2-40B4-BE49-F238E27FC236}">
                  <a16:creationId xmlns="" xmlns:a16="http://schemas.microsoft.com/office/drawing/2014/main" id="{E8F3EFB4-8DFD-1748-02F1-58F1C2B7D22B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="" xmlns:a16="http://schemas.microsoft.com/office/drawing/2014/main" id="{8B412663-1269-6393-40D0-5E66DD19D354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TextBox 75">
              <a:extLst>
                <a:ext uri="{FF2B5EF4-FFF2-40B4-BE49-F238E27FC236}">
                  <a16:creationId xmlns="" xmlns:a16="http://schemas.microsoft.com/office/drawing/2014/main" id="{3111AFE0-56D1-0CF6-67EA-D8412A26054A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7" name="Овал 76">
              <a:extLst>
                <a:ext uri="{FF2B5EF4-FFF2-40B4-BE49-F238E27FC236}">
                  <a16:creationId xmlns="" xmlns:a16="http://schemas.microsoft.com/office/drawing/2014/main" id="{51533FCE-1E8B-DC97-0D36-020255937D30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TextBox 77">
              <a:extLst>
                <a:ext uri="{FF2B5EF4-FFF2-40B4-BE49-F238E27FC236}">
                  <a16:creationId xmlns="" xmlns:a16="http://schemas.microsoft.com/office/drawing/2014/main" id="{9523F5BD-2750-3C7D-FC41-3ED5FBC657F6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9" name="Овал 78">
              <a:extLst>
                <a:ext uri="{FF2B5EF4-FFF2-40B4-BE49-F238E27FC236}">
                  <a16:creationId xmlns="" xmlns:a16="http://schemas.microsoft.com/office/drawing/2014/main" id="{19847533-EA27-04F3-00CB-941445B744DF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>
              <a:extLst>
                <a:ext uri="{FF2B5EF4-FFF2-40B4-BE49-F238E27FC236}">
                  <a16:creationId xmlns="" xmlns:a16="http://schemas.microsoft.com/office/drawing/2014/main" id="{FA3AF7B5-5F14-5D17-8D18-C9D085A2D8FD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1" name="Овал 80">
              <a:extLst>
                <a:ext uri="{FF2B5EF4-FFF2-40B4-BE49-F238E27FC236}">
                  <a16:creationId xmlns="" xmlns:a16="http://schemas.microsoft.com/office/drawing/2014/main" id="{179D3D52-58CB-9CF4-860C-A6E0A5A738F5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Box 81">
              <a:extLst>
                <a:ext uri="{FF2B5EF4-FFF2-40B4-BE49-F238E27FC236}">
                  <a16:creationId xmlns="" xmlns:a16="http://schemas.microsoft.com/office/drawing/2014/main" id="{2B201638-5F8B-70A9-E548-445C928E4FF0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3" name="Овал 82">
              <a:extLst>
                <a:ext uri="{FF2B5EF4-FFF2-40B4-BE49-F238E27FC236}">
                  <a16:creationId xmlns="" xmlns:a16="http://schemas.microsoft.com/office/drawing/2014/main" id="{69B6B319-AA1A-7605-1ADC-C2F4B427C226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>
              <a:extLst>
                <a:ext uri="{FF2B5EF4-FFF2-40B4-BE49-F238E27FC236}">
                  <a16:creationId xmlns="" xmlns:a16="http://schemas.microsoft.com/office/drawing/2014/main" id="{7AE7B183-676C-3A49-C76B-59B95F0AFF6D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2252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9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image" Target="../media/image8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>
            <a:extLst>
              <a:ext uri="{FF2B5EF4-FFF2-40B4-BE49-F238E27FC236}">
                <a16:creationId xmlns="" xmlns:a16="http://schemas.microsoft.com/office/drawing/2014/main" id="{3471FBAD-C496-FF19-C20E-DD282AC754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5438" y="3248895"/>
            <a:ext cx="6611568" cy="36512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май 2024 г.</a:t>
            </a:r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A6E8BF3E-492B-EDC1-33F2-07A2A7A7A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ИНДЕКС ПОТРЕБИТЕЛЬСКИХ ЦЕН</a:t>
            </a:r>
          </a:p>
        </p:txBody>
      </p:sp>
      <p:sp>
        <p:nvSpPr>
          <p:cNvPr id="4" name="Дата 7">
            <a:extLst>
              <a:ext uri="{FF2B5EF4-FFF2-40B4-BE49-F238E27FC236}">
                <a16:creationId xmlns:a16="http://schemas.microsoft.com/office/drawing/2014/main" xmlns="" id="{A03B6F32-4237-C5B3-0BB8-0CA5195716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49894" y="5834925"/>
            <a:ext cx="974700" cy="365125"/>
          </a:xfrm>
          <a:noFill/>
        </p:spPr>
        <p:txBody>
          <a:bodyPr/>
          <a:lstStyle/>
          <a:p>
            <a:r>
              <a:rPr lang="ru-RU" smtClean="0"/>
              <a:t>28.06.2024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8777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/>
              <a:t>ИНДЕКСЫ ПОТРЕБИТЕЛЬСКИХ ЦЕН </a:t>
            </a:r>
            <a:br>
              <a:rPr lang="ru-RU" dirty="0"/>
            </a:br>
            <a:r>
              <a:rPr lang="ru-RU" dirty="0"/>
              <a:t>НА ТОПЛИВО МОТОРНОЕ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599662" y="990600"/>
            <a:ext cx="8113516" cy="365125"/>
          </a:xfrm>
        </p:spPr>
        <p:txBody>
          <a:bodyPr/>
          <a:lstStyle/>
          <a:p>
            <a:r>
              <a:rPr lang="ru-RU" dirty="0" smtClean="0"/>
              <a:t>май 2024 </a:t>
            </a:r>
            <a:r>
              <a:rPr lang="ru-RU" dirty="0"/>
              <a:t>г. в % к декабрю предыдущего года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406016E0-AB90-4EE5-2AD8-6F8CB2B9A0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6025587"/>
              </p:ext>
            </p:extLst>
          </p:nvPr>
        </p:nvGraphicFramePr>
        <p:xfrm>
          <a:off x="4159619" y="1672379"/>
          <a:ext cx="7630247" cy="2768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ижний колонтитул 6">
            <a:extLst>
              <a:ext uri="{FF2B5EF4-FFF2-40B4-BE49-F238E27FC236}">
                <a16:creationId xmlns:a16="http://schemas.microsoft.com/office/drawing/2014/main" xmlns="" id="{ECF8B8A3-F043-9C85-2F98-28C2AE4C4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8556" y="6448271"/>
            <a:ext cx="10219315" cy="365125"/>
          </a:xfrm>
        </p:spPr>
        <p:txBody>
          <a:bodyPr/>
          <a:lstStyle/>
          <a:p>
            <a:r>
              <a:rPr lang="ru-RU" dirty="0">
                <a:cs typeface="Arial"/>
              </a:rPr>
              <a:t>индексы</a:t>
            </a:r>
            <a:r>
              <a:rPr lang="ru-RU" spc="-34" dirty="0">
                <a:cs typeface="Arial"/>
              </a:rPr>
              <a:t> </a:t>
            </a:r>
            <a:r>
              <a:rPr lang="ru-RU" dirty="0">
                <a:cs typeface="Arial"/>
              </a:rPr>
              <a:t>цен</a:t>
            </a:r>
            <a:r>
              <a:rPr lang="ru-RU" spc="-26" dirty="0">
                <a:cs typeface="Arial"/>
              </a:rPr>
              <a:t> </a:t>
            </a:r>
            <a:r>
              <a:rPr lang="ru-RU" dirty="0">
                <a:cs typeface="Arial"/>
              </a:rPr>
              <a:t>на</a:t>
            </a:r>
            <a:r>
              <a:rPr lang="ru-RU" spc="-26" dirty="0">
                <a:cs typeface="Arial"/>
              </a:rPr>
              <a:t> </a:t>
            </a:r>
            <a:r>
              <a:rPr lang="ru-RU" spc="-8" dirty="0">
                <a:cs typeface="Arial"/>
              </a:rPr>
              <a:t>отдельные</a:t>
            </a:r>
            <a:r>
              <a:rPr lang="ru-RU" spc="-26" dirty="0">
                <a:cs typeface="Arial"/>
              </a:rPr>
              <a:t> </a:t>
            </a:r>
            <a:r>
              <a:rPr lang="ru-RU" dirty="0">
                <a:cs typeface="Arial"/>
              </a:rPr>
              <a:t>группы</a:t>
            </a:r>
            <a:r>
              <a:rPr lang="ru-RU" spc="-23" dirty="0">
                <a:cs typeface="Arial"/>
              </a:rPr>
              <a:t> </a:t>
            </a:r>
            <a:r>
              <a:rPr lang="ru-RU" dirty="0">
                <a:cs typeface="Arial"/>
              </a:rPr>
              <a:t>и</a:t>
            </a:r>
            <a:r>
              <a:rPr lang="ru-RU" spc="-23" dirty="0">
                <a:cs typeface="Arial"/>
              </a:rPr>
              <a:t> </a:t>
            </a:r>
            <a:r>
              <a:rPr lang="ru-RU" spc="-15" dirty="0">
                <a:cs typeface="Arial"/>
              </a:rPr>
              <a:t>виды не</a:t>
            </a:r>
            <a:r>
              <a:rPr lang="ru-RU" spc="-8" dirty="0">
                <a:cs typeface="Arial"/>
              </a:rPr>
              <a:t>продовольственных</a:t>
            </a:r>
            <a:r>
              <a:rPr lang="ru-RU" spc="-41" dirty="0">
                <a:cs typeface="Arial"/>
              </a:rPr>
              <a:t> </a:t>
            </a:r>
            <a:r>
              <a:rPr lang="ru-RU" spc="-8" dirty="0">
                <a:cs typeface="Arial"/>
              </a:rPr>
              <a:t>товаров </a:t>
            </a:r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A0050790-005D-4D95-9F50-26E9179D1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621880"/>
              </p:ext>
            </p:extLst>
          </p:nvPr>
        </p:nvGraphicFramePr>
        <p:xfrm>
          <a:off x="4177549" y="4416998"/>
          <a:ext cx="7670986" cy="4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572">
                  <a:extLst>
                    <a:ext uri="{9D8B030D-6E8A-4147-A177-3AD203B41FA5}">
                      <a16:colId xmlns:a16="http://schemas.microsoft.com/office/drawing/2014/main" xmlns="" val="864341535"/>
                    </a:ext>
                  </a:extLst>
                </a:gridCol>
                <a:gridCol w="1543572">
                  <a:extLst>
                    <a:ext uri="{9D8B030D-6E8A-4147-A177-3AD203B41FA5}">
                      <a16:colId xmlns:a16="http://schemas.microsoft.com/office/drawing/2014/main" xmlns="" val="3181693449"/>
                    </a:ext>
                  </a:extLst>
                </a:gridCol>
                <a:gridCol w="1539911">
                  <a:extLst>
                    <a:ext uri="{9D8B030D-6E8A-4147-A177-3AD203B41FA5}">
                      <a16:colId xmlns:a16="http://schemas.microsoft.com/office/drawing/2014/main" xmlns="" val="2845907207"/>
                    </a:ext>
                  </a:extLst>
                </a:gridCol>
                <a:gridCol w="1543572">
                  <a:extLst>
                    <a:ext uri="{9D8B030D-6E8A-4147-A177-3AD203B41FA5}">
                      <a16:colId xmlns:a16="http://schemas.microsoft.com/office/drawing/2014/main" xmlns="" val="1039399766"/>
                    </a:ext>
                  </a:extLst>
                </a:gridCol>
                <a:gridCol w="1500359">
                  <a:extLst>
                    <a:ext uri="{9D8B030D-6E8A-4147-A177-3AD203B41FA5}">
                      <a16:colId xmlns:a16="http://schemas.microsoft.com/office/drawing/2014/main" xmlns="" val="2124652614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Газовое моторное топливо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kern="1200" dirty="0" smtClean="0">
                        <a:solidFill>
                          <a:srgbClr val="83838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Бензин автомобильный </a:t>
                      </a:r>
                      <a:b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марки АИ-92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kern="1200" dirty="0" smtClean="0">
                        <a:solidFill>
                          <a:srgbClr val="83838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Бензин автомобильный</a:t>
                      </a:r>
                      <a:b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марки АИ-95</a:t>
                      </a:r>
                    </a:p>
                    <a:p>
                      <a:pPr algn="ctr" fontAlgn="ctr"/>
                      <a:endParaRPr lang="ru-RU" sz="1000" b="1" i="0" u="none" strike="noStrike" kern="1200" dirty="0">
                        <a:solidFill>
                          <a:srgbClr val="83838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Бензин автомобильный </a:t>
                      </a:r>
                      <a:b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марки АИ-98 и выше </a:t>
                      </a:r>
                    </a:p>
                    <a:p>
                      <a:pPr algn="ctr" fontAlgn="ctr"/>
                      <a:endParaRPr lang="ru-RU" sz="1000" b="0" i="0" u="none" strike="noStrike" kern="1200" dirty="0">
                        <a:solidFill>
                          <a:srgbClr val="83838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Дизельное топливо</a:t>
                      </a:r>
                    </a:p>
                    <a:p>
                      <a:pPr algn="ctr" fontAlgn="ctr"/>
                      <a:endParaRPr lang="ru-RU" sz="1000" b="0" i="0" u="none" strike="noStrike" kern="1200" dirty="0">
                        <a:solidFill>
                          <a:srgbClr val="83838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81382595"/>
                  </a:ext>
                </a:extLst>
              </a:tr>
            </a:tbl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4215303" y="5372290"/>
            <a:ext cx="2356947" cy="175846"/>
            <a:chOff x="924718" y="6211653"/>
            <a:chExt cx="2356947" cy="175846"/>
          </a:xfrm>
        </p:grpSpPr>
        <p:sp>
          <p:nvSpPr>
            <p:cNvPr id="8" name="Овал 7">
              <a:extLst>
                <a:ext uri="{FF2B5EF4-FFF2-40B4-BE49-F238E27FC236}">
                  <a16:creationId xmlns:a16="http://schemas.microsoft.com/office/drawing/2014/main" xmlns="" id="{C46A6372-EC80-7BAE-705C-F91F2CFCD2CC}"/>
                </a:ext>
              </a:extLst>
            </p:cNvPr>
            <p:cNvSpPr/>
            <p:nvPr/>
          </p:nvSpPr>
          <p:spPr>
            <a:xfrm>
              <a:off x="924718" y="6211653"/>
              <a:ext cx="175846" cy="175846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object 29">
              <a:extLst>
                <a:ext uri="{FF2B5EF4-FFF2-40B4-BE49-F238E27FC236}">
                  <a16:creationId xmlns:a16="http://schemas.microsoft.com/office/drawing/2014/main" xmlns="" id="{6BD7D5AA-2E77-867E-F0D4-67F72EA21B1A}"/>
                </a:ext>
              </a:extLst>
            </p:cNvPr>
            <p:cNvSpPr txBox="1"/>
            <p:nvPr/>
          </p:nvSpPr>
          <p:spPr>
            <a:xfrm>
              <a:off x="1167239" y="6216652"/>
              <a:ext cx="2114426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dirty="0" smtClean="0">
                  <a:latin typeface="Arial"/>
                  <a:cs typeface="Arial"/>
                </a:rPr>
                <a:t>Май 2023 </a:t>
              </a:r>
              <a:r>
                <a:rPr lang="ru-RU" sz="1000" dirty="0">
                  <a:latin typeface="Arial"/>
                  <a:cs typeface="Arial"/>
                </a:rPr>
                <a:t>г. к </a:t>
              </a:r>
              <a:r>
                <a:rPr lang="ru-RU" sz="1000" dirty="0" smtClean="0">
                  <a:latin typeface="Arial"/>
                  <a:cs typeface="Arial"/>
                </a:rPr>
                <a:t>декабрю 2022 </a:t>
              </a:r>
              <a:r>
                <a:rPr lang="ru-RU" sz="1000" dirty="0">
                  <a:latin typeface="Arial"/>
                  <a:cs typeface="Arial"/>
                </a:rPr>
                <a:t>г.</a:t>
              </a:r>
              <a:endParaRPr sz="1000" dirty="0">
                <a:latin typeface="Arial"/>
                <a:cs typeface="Arial"/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6732166" y="5367764"/>
            <a:ext cx="2354683" cy="180372"/>
            <a:chOff x="3441581" y="6207127"/>
            <a:chExt cx="2354683" cy="180372"/>
          </a:xfrm>
        </p:grpSpPr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xmlns="" id="{C4FD316B-FA4D-362C-F0F3-45FA91745ED4}"/>
                </a:ext>
              </a:extLst>
            </p:cNvPr>
            <p:cNvSpPr/>
            <p:nvPr/>
          </p:nvSpPr>
          <p:spPr>
            <a:xfrm>
              <a:off x="3441581" y="6211653"/>
              <a:ext cx="175846" cy="17584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object 29">
              <a:extLst>
                <a:ext uri="{FF2B5EF4-FFF2-40B4-BE49-F238E27FC236}">
                  <a16:creationId xmlns:a16="http://schemas.microsoft.com/office/drawing/2014/main" xmlns="" id="{6BD7D5AA-2E77-867E-F0D4-67F72EA21B1A}"/>
                </a:ext>
              </a:extLst>
            </p:cNvPr>
            <p:cNvSpPr txBox="1"/>
            <p:nvPr/>
          </p:nvSpPr>
          <p:spPr>
            <a:xfrm>
              <a:off x="3684101" y="6207127"/>
              <a:ext cx="2112163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dirty="0" smtClean="0">
                  <a:latin typeface="Arial"/>
                  <a:cs typeface="Arial"/>
                </a:rPr>
                <a:t>Май 2024 </a:t>
              </a:r>
              <a:r>
                <a:rPr lang="ru-RU" sz="1000" dirty="0">
                  <a:latin typeface="Arial"/>
                  <a:cs typeface="Arial"/>
                </a:rPr>
                <a:t>г. к </a:t>
              </a:r>
              <a:r>
                <a:rPr lang="ru-RU" sz="1000" dirty="0" smtClean="0">
                  <a:latin typeface="Arial"/>
                  <a:cs typeface="Arial"/>
                </a:rPr>
                <a:t>декабрю 2023 </a:t>
              </a:r>
              <a:r>
                <a:rPr lang="ru-RU" sz="1000" dirty="0">
                  <a:latin typeface="Arial"/>
                  <a:cs typeface="Arial"/>
                </a:rPr>
                <a:t>г.</a:t>
              </a:r>
              <a:endParaRPr sz="1000" dirty="0">
                <a:latin typeface="Arial"/>
                <a:cs typeface="Arial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792914" y="2182410"/>
            <a:ext cx="3053273" cy="2577857"/>
            <a:chOff x="5554901" y="1852558"/>
            <a:chExt cx="3053273" cy="2577857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5554901" y="1852558"/>
              <a:ext cx="3053273" cy="2577857"/>
              <a:chOff x="5554901" y="1852558"/>
              <a:chExt cx="3053273" cy="2577857"/>
            </a:xfrm>
          </p:grpSpPr>
          <p:sp>
            <p:nvSpPr>
              <p:cNvPr id="19" name="object 2">
                <a:extLst>
                  <a:ext uri="{FF2B5EF4-FFF2-40B4-BE49-F238E27FC236}">
                    <a16:creationId xmlns:a16="http://schemas.microsoft.com/office/drawing/2014/main" xmlns="" id="{E7EB78E2-10CF-EB89-3AC7-67C7D8494B5F}"/>
                  </a:ext>
                </a:extLst>
              </p:cNvPr>
              <p:cNvSpPr/>
              <p:nvPr/>
            </p:nvSpPr>
            <p:spPr>
              <a:xfrm>
                <a:off x="5554901" y="1852558"/>
                <a:ext cx="3053273" cy="2577857"/>
              </a:xfrm>
              <a:custGeom>
                <a:avLst/>
                <a:gdLst/>
                <a:ahLst/>
                <a:cxnLst/>
                <a:rect l="l" t="t" r="r" b="b"/>
                <a:pathLst>
                  <a:path w="4574540" h="5994400">
                    <a:moveTo>
                      <a:pt x="4421797" y="0"/>
                    </a:moveTo>
                    <a:lnTo>
                      <a:pt x="152400" y="0"/>
                    </a:lnTo>
                    <a:lnTo>
                      <a:pt x="104231" y="7769"/>
                    </a:lnTo>
                    <a:lnTo>
                      <a:pt x="62396" y="29405"/>
                    </a:lnTo>
                    <a:lnTo>
                      <a:pt x="29405" y="62396"/>
                    </a:lnTo>
                    <a:lnTo>
                      <a:pt x="7769" y="104231"/>
                    </a:lnTo>
                    <a:lnTo>
                      <a:pt x="0" y="152400"/>
                    </a:lnTo>
                    <a:lnTo>
                      <a:pt x="0" y="5842000"/>
                    </a:lnTo>
                    <a:lnTo>
                      <a:pt x="7769" y="5890168"/>
                    </a:lnTo>
                    <a:lnTo>
                      <a:pt x="29405" y="5932003"/>
                    </a:lnTo>
                    <a:lnTo>
                      <a:pt x="62396" y="5964994"/>
                    </a:lnTo>
                    <a:lnTo>
                      <a:pt x="104231" y="5986630"/>
                    </a:lnTo>
                    <a:lnTo>
                      <a:pt x="152400" y="5994400"/>
                    </a:lnTo>
                    <a:lnTo>
                      <a:pt x="4421797" y="5994400"/>
                    </a:lnTo>
                    <a:lnTo>
                      <a:pt x="4469970" y="5986630"/>
                    </a:lnTo>
                    <a:lnTo>
                      <a:pt x="4511805" y="5964994"/>
                    </a:lnTo>
                    <a:lnTo>
                      <a:pt x="4544794" y="5932003"/>
                    </a:lnTo>
                    <a:lnTo>
                      <a:pt x="4566428" y="5890168"/>
                    </a:lnTo>
                    <a:lnTo>
                      <a:pt x="4574197" y="5842000"/>
                    </a:lnTo>
                    <a:lnTo>
                      <a:pt x="4574197" y="152400"/>
                    </a:lnTo>
                    <a:lnTo>
                      <a:pt x="4566428" y="104231"/>
                    </a:lnTo>
                    <a:lnTo>
                      <a:pt x="4544794" y="62396"/>
                    </a:lnTo>
                    <a:lnTo>
                      <a:pt x="4511805" y="29405"/>
                    </a:lnTo>
                    <a:lnTo>
                      <a:pt x="4469970" y="7769"/>
                    </a:lnTo>
                    <a:lnTo>
                      <a:pt x="4421797" y="0"/>
                    </a:lnTo>
                    <a:close/>
                  </a:path>
                </a:pathLst>
              </a:custGeom>
              <a:solidFill>
                <a:srgbClr val="CFE8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Прямоугольник 19">
                <a:extLst>
                  <a:ext uri="{FF2B5EF4-FFF2-40B4-BE49-F238E27FC236}">
                    <a16:creationId xmlns:a16="http://schemas.microsoft.com/office/drawing/2014/main" xmlns="" id="{DF49DC95-159E-A11C-D01D-54611811515A}"/>
                  </a:ext>
                </a:extLst>
              </p:cNvPr>
              <p:cNvSpPr/>
              <p:nvPr/>
            </p:nvSpPr>
            <p:spPr>
              <a:xfrm>
                <a:off x="5558430" y="1974471"/>
                <a:ext cx="112723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ru-RU" sz="2400" b="1" dirty="0" smtClean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101,66</a:t>
                </a:r>
                <a:endParaRPr lang="ru-RU" sz="24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xmlns="" id="{ACCA1062-D591-E8A4-9872-79B5DB3870EC}"/>
                  </a:ext>
                </a:extLst>
              </p:cNvPr>
              <p:cNvSpPr/>
              <p:nvPr/>
            </p:nvSpPr>
            <p:spPr>
              <a:xfrm>
                <a:off x="6642406" y="2050671"/>
                <a:ext cx="1948990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200" b="1" spc="-2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Топливо моторное</a:t>
                </a:r>
                <a:endParaRPr lang="ru-RU" sz="1200" b="1" spc="-2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xmlns="" id="{E21D6D3B-5675-3E68-FC84-47E53042EB1D}"/>
                  </a:ext>
                </a:extLst>
              </p:cNvPr>
              <p:cNvSpPr/>
              <p:nvPr/>
            </p:nvSpPr>
            <p:spPr>
              <a:xfrm>
                <a:off x="5914390" y="2620376"/>
                <a:ext cx="7617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ru-RU" dirty="0" smtClean="0">
                    <a:solidFill>
                      <a:schemeClr val="accent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99,08</a:t>
                </a:r>
                <a:endParaRPr lang="ru-RU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Прямоугольник 22">
                <a:extLst>
                  <a:ext uri="{FF2B5EF4-FFF2-40B4-BE49-F238E27FC236}">
                    <a16:creationId xmlns:a16="http://schemas.microsoft.com/office/drawing/2014/main" xmlns="" id="{69E88991-C504-6807-F4E4-1C8F28137C37}"/>
                  </a:ext>
                </a:extLst>
              </p:cNvPr>
              <p:cNvSpPr/>
              <p:nvPr/>
            </p:nvSpPr>
            <p:spPr>
              <a:xfrm>
                <a:off x="6642406" y="2577453"/>
                <a:ext cx="178489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Газовое моторное топливо</a:t>
                </a:r>
                <a:endParaRPr lang="ru-RU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E21D6D3B-5675-3E68-FC84-47E53042EB1D}"/>
                </a:ext>
              </a:extLst>
            </p:cNvPr>
            <p:cNvSpPr/>
            <p:nvPr/>
          </p:nvSpPr>
          <p:spPr>
            <a:xfrm>
              <a:off x="5795670" y="3239516"/>
              <a:ext cx="88998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ru-RU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101,33</a:t>
              </a:r>
              <a:endParaRPr lang="ru-RU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xmlns="" id="{69E88991-C504-6807-F4E4-1C8F28137C37}"/>
                </a:ext>
              </a:extLst>
            </p:cNvPr>
            <p:cNvSpPr/>
            <p:nvPr/>
          </p:nvSpPr>
          <p:spPr>
            <a:xfrm>
              <a:off x="6642401" y="3267753"/>
              <a:ext cx="178489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Дизельное топливо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xmlns="" id="{E21D6D3B-5675-3E68-FC84-47E53042EB1D}"/>
                </a:ext>
              </a:extLst>
            </p:cNvPr>
            <p:cNvSpPr/>
            <p:nvPr/>
          </p:nvSpPr>
          <p:spPr>
            <a:xfrm>
              <a:off x="5786700" y="3813271"/>
              <a:ext cx="88998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ru-RU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101,80</a:t>
              </a:r>
              <a:endParaRPr lang="ru-RU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xmlns="" id="{69E88991-C504-6807-F4E4-1C8F28137C37}"/>
                </a:ext>
              </a:extLst>
            </p:cNvPr>
            <p:cNvSpPr/>
            <p:nvPr/>
          </p:nvSpPr>
          <p:spPr>
            <a:xfrm>
              <a:off x="6633431" y="3760823"/>
              <a:ext cx="178489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Бензин автомобильный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998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ИНДЕКСЫ ЦЕН НА ОТДЕЛЬНЫЕ ГРУППЫ УСЛУГ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599662" y="704850"/>
            <a:ext cx="8113516" cy="365125"/>
          </a:xfrm>
        </p:spPr>
        <p:txBody>
          <a:bodyPr/>
          <a:lstStyle/>
          <a:p>
            <a:r>
              <a:rPr lang="ru-RU" dirty="0" smtClean="0"/>
              <a:t>май 2024 </a:t>
            </a:r>
            <a:r>
              <a:rPr lang="ru-RU" dirty="0"/>
              <a:t>г. в % к декабрю предыдущего года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xmlns="" id="{E7EB78E2-10CF-EB89-3AC7-67C7D8494B5F}"/>
              </a:ext>
            </a:extLst>
          </p:cNvPr>
          <p:cNvSpPr/>
          <p:nvPr/>
        </p:nvSpPr>
        <p:spPr>
          <a:xfrm>
            <a:off x="704995" y="2058576"/>
            <a:ext cx="3053273" cy="3058709"/>
          </a:xfrm>
          <a:custGeom>
            <a:avLst/>
            <a:gdLst/>
            <a:ahLst/>
            <a:cxnLst/>
            <a:rect l="l" t="t" r="r" b="b"/>
            <a:pathLst>
              <a:path w="4574540" h="5994400">
                <a:moveTo>
                  <a:pt x="4421797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5842000"/>
                </a:lnTo>
                <a:lnTo>
                  <a:pt x="7769" y="5890168"/>
                </a:lnTo>
                <a:lnTo>
                  <a:pt x="29405" y="5932003"/>
                </a:lnTo>
                <a:lnTo>
                  <a:pt x="62396" y="5964994"/>
                </a:lnTo>
                <a:lnTo>
                  <a:pt x="104231" y="5986630"/>
                </a:lnTo>
                <a:lnTo>
                  <a:pt x="152400" y="5994400"/>
                </a:lnTo>
                <a:lnTo>
                  <a:pt x="4421797" y="5994400"/>
                </a:lnTo>
                <a:lnTo>
                  <a:pt x="4469970" y="5986630"/>
                </a:lnTo>
                <a:lnTo>
                  <a:pt x="4511805" y="5964994"/>
                </a:lnTo>
                <a:lnTo>
                  <a:pt x="4544794" y="5932003"/>
                </a:lnTo>
                <a:lnTo>
                  <a:pt x="4566428" y="5890168"/>
                </a:lnTo>
                <a:lnTo>
                  <a:pt x="4574197" y="5842000"/>
                </a:lnTo>
                <a:lnTo>
                  <a:pt x="4574197" y="152400"/>
                </a:lnTo>
                <a:lnTo>
                  <a:pt x="4566428" y="104231"/>
                </a:lnTo>
                <a:lnTo>
                  <a:pt x="4544794" y="62396"/>
                </a:lnTo>
                <a:lnTo>
                  <a:pt x="4511805" y="29405"/>
                </a:lnTo>
                <a:lnTo>
                  <a:pt x="4469970" y="7769"/>
                </a:lnTo>
                <a:lnTo>
                  <a:pt x="4421797" y="0"/>
                </a:lnTo>
                <a:close/>
              </a:path>
            </a:pathLst>
          </a:custGeom>
          <a:solidFill>
            <a:srgbClr val="CFE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28D957B2-E58D-143C-5E41-4ECD5FCD2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8620733"/>
              </p:ext>
            </p:extLst>
          </p:nvPr>
        </p:nvGraphicFramePr>
        <p:xfrm>
          <a:off x="4085438" y="1688427"/>
          <a:ext cx="7536804" cy="4848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2DF344CD-0C91-61A1-E4B7-2F8DE596DDE5}"/>
              </a:ext>
            </a:extLst>
          </p:cNvPr>
          <p:cNvSpPr/>
          <p:nvPr/>
        </p:nvSpPr>
        <p:spPr>
          <a:xfrm>
            <a:off x="945769" y="3962113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100,28</a:t>
            </a:r>
            <a:endParaRPr lang="ru-RU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2BD08ED3-6CF7-86BB-DFF2-01912F056435}"/>
              </a:ext>
            </a:extLst>
          </p:cNvPr>
          <p:cNvSpPr/>
          <p:nvPr/>
        </p:nvSpPr>
        <p:spPr>
          <a:xfrm>
            <a:off x="1792499" y="4048036"/>
            <a:ext cx="1864637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>
              <a:lnSpc>
                <a:spcPct val="8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4379FC50-5497-6386-4022-C704D863B9CC}"/>
              </a:ext>
            </a:extLst>
          </p:cNvPr>
          <p:cNvCxnSpPr>
            <a:cxnSpLocks/>
          </p:cNvCxnSpPr>
          <p:nvPr/>
        </p:nvCxnSpPr>
        <p:spPr>
          <a:xfrm>
            <a:off x="4166857" y="3964509"/>
            <a:ext cx="7458813" cy="0"/>
          </a:xfrm>
          <a:prstGeom prst="line">
            <a:avLst/>
          </a:prstGeom>
          <a:ln w="1270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A0603645-39C4-3FC6-E1D4-4B1E51E9F60A}"/>
              </a:ext>
            </a:extLst>
          </p:cNvPr>
          <p:cNvSpPr/>
          <p:nvPr/>
        </p:nvSpPr>
        <p:spPr>
          <a:xfrm>
            <a:off x="1074009" y="4534443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96,80</a:t>
            </a:r>
            <a:endParaRPr lang="ru-RU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075C80AF-B90F-A329-7074-6FF9E20D1108}"/>
              </a:ext>
            </a:extLst>
          </p:cNvPr>
          <p:cNvSpPr/>
          <p:nvPr/>
        </p:nvSpPr>
        <p:spPr>
          <a:xfrm>
            <a:off x="1792500" y="4620460"/>
            <a:ext cx="1784895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>
              <a:lnSpc>
                <a:spcPct val="800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Страхования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F49DC95-159E-A11C-D01D-54611811515A}"/>
              </a:ext>
            </a:extLst>
          </p:cNvPr>
          <p:cNvSpPr/>
          <p:nvPr/>
        </p:nvSpPr>
        <p:spPr>
          <a:xfrm>
            <a:off x="708524" y="2180489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103,88</a:t>
            </a:r>
            <a:endParaRPr lang="ru-RU" sz="24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ACCA1062-D591-E8A4-9872-79B5DB3870EC}"/>
              </a:ext>
            </a:extLst>
          </p:cNvPr>
          <p:cNvSpPr/>
          <p:nvPr/>
        </p:nvSpPr>
        <p:spPr>
          <a:xfrm>
            <a:off x="1792500" y="2256689"/>
            <a:ext cx="19489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Услуги</a:t>
            </a:r>
            <a:endParaRPr lang="ru-RU" sz="1200" b="1" spc="-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8FFC001F-1211-B3C1-66DE-A42644E165CE}"/>
              </a:ext>
            </a:extLst>
          </p:cNvPr>
          <p:cNvSpPr/>
          <p:nvPr/>
        </p:nvSpPr>
        <p:spPr>
          <a:xfrm>
            <a:off x="962888" y="3399016"/>
            <a:ext cx="872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112,53</a:t>
            </a:r>
            <a:endParaRPr lang="ru-RU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33944BA2-F2EE-AB0A-C557-E2E8AF3F5F51}"/>
              </a:ext>
            </a:extLst>
          </p:cNvPr>
          <p:cNvSpPr/>
          <p:nvPr/>
        </p:nvSpPr>
        <p:spPr>
          <a:xfrm>
            <a:off x="1792500" y="3451831"/>
            <a:ext cx="19489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Зарубежного туризма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E21D6D3B-5675-3E68-FC84-47E53042EB1D}"/>
              </a:ext>
            </a:extLst>
          </p:cNvPr>
          <p:cNvSpPr/>
          <p:nvPr/>
        </p:nvSpPr>
        <p:spPr>
          <a:xfrm>
            <a:off x="962888" y="2835919"/>
            <a:ext cx="872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114,20</a:t>
            </a:r>
            <a:endParaRPr lang="ru-RU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69E88991-C504-6807-F4E4-1C8F28137C37}"/>
              </a:ext>
            </a:extLst>
          </p:cNvPr>
          <p:cNvSpPr/>
          <p:nvPr/>
        </p:nvSpPr>
        <p:spPr>
          <a:xfrm>
            <a:off x="1792500" y="2882086"/>
            <a:ext cx="17848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Банков</a:t>
            </a:r>
          </a:p>
        </p:txBody>
      </p:sp>
      <p:sp>
        <p:nvSpPr>
          <p:cNvPr id="17" name="Нижний колонтитул 1">
            <a:extLst>
              <a:ext uri="{FF2B5EF4-FFF2-40B4-BE49-F238E27FC236}">
                <a16:creationId xmlns:a16="http://schemas.microsoft.com/office/drawing/2014/main" xmlns="" id="{9DD45CF1-3304-6FAA-B259-5CFB2ED35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8556" y="6448271"/>
            <a:ext cx="10219315" cy="365125"/>
          </a:xfrm>
        </p:spPr>
        <p:txBody>
          <a:bodyPr/>
          <a:lstStyle/>
          <a:p>
            <a:r>
              <a:rPr lang="ru-RU" dirty="0" smtClean="0">
                <a:cs typeface="Arial"/>
              </a:rPr>
              <a:t>индексы</a:t>
            </a:r>
            <a:r>
              <a:rPr lang="ru-RU" spc="-34" dirty="0" smtClean="0">
                <a:cs typeface="Arial"/>
              </a:rPr>
              <a:t> </a:t>
            </a:r>
            <a:r>
              <a:rPr lang="ru-RU" dirty="0">
                <a:cs typeface="Arial"/>
              </a:rPr>
              <a:t>цен</a:t>
            </a:r>
            <a:r>
              <a:rPr lang="ru-RU" spc="-26" dirty="0">
                <a:cs typeface="Arial"/>
              </a:rPr>
              <a:t> </a:t>
            </a:r>
            <a:r>
              <a:rPr lang="ru-RU" dirty="0">
                <a:cs typeface="Arial"/>
              </a:rPr>
              <a:t>на</a:t>
            </a:r>
            <a:r>
              <a:rPr lang="ru-RU" spc="-26" dirty="0">
                <a:cs typeface="Arial"/>
              </a:rPr>
              <a:t> </a:t>
            </a:r>
            <a:r>
              <a:rPr lang="ru-RU" spc="-8" dirty="0">
                <a:cs typeface="Arial"/>
              </a:rPr>
              <a:t>отдельные</a:t>
            </a:r>
            <a:r>
              <a:rPr lang="ru-RU" spc="-26" dirty="0">
                <a:cs typeface="Arial"/>
              </a:rPr>
              <a:t> </a:t>
            </a:r>
            <a:r>
              <a:rPr lang="ru-RU" dirty="0">
                <a:cs typeface="Arial"/>
              </a:rPr>
              <a:t>группы</a:t>
            </a:r>
            <a:r>
              <a:rPr lang="ru-RU" spc="-23" dirty="0">
                <a:cs typeface="Arial"/>
              </a:rPr>
              <a:t> </a:t>
            </a:r>
            <a:r>
              <a:rPr lang="ru-RU" dirty="0">
                <a:cs typeface="Arial"/>
              </a:rPr>
              <a:t>и</a:t>
            </a:r>
            <a:r>
              <a:rPr lang="ru-RU" spc="-23" dirty="0">
                <a:cs typeface="Arial"/>
              </a:rPr>
              <a:t> </a:t>
            </a:r>
            <a:r>
              <a:rPr lang="ru-RU" spc="-15" dirty="0">
                <a:cs typeface="Arial"/>
              </a:rPr>
              <a:t>виды </a:t>
            </a:r>
            <a:r>
              <a:rPr lang="ru-RU" spc="-15" dirty="0" smtClean="0">
                <a:cs typeface="Arial"/>
              </a:rPr>
              <a:t>услуг</a:t>
            </a:r>
            <a:endParaRPr lang="ru-RU" dirty="0"/>
          </a:p>
          <a:p>
            <a:endParaRPr lang="ru-RU" dirty="0"/>
          </a:p>
        </p:txBody>
      </p:sp>
      <p:sp>
        <p:nvSpPr>
          <p:cNvPr id="18" name="object 29">
            <a:extLst>
              <a:ext uri="{FF2B5EF4-FFF2-40B4-BE49-F238E27FC236}">
                <a16:creationId xmlns:a16="http://schemas.microsoft.com/office/drawing/2014/main" xmlns="" id="{6BD7D5AA-2E77-867E-F0D4-67F72EA21B1A}"/>
              </a:ext>
            </a:extLst>
          </p:cNvPr>
          <p:cNvSpPr txBox="1"/>
          <p:nvPr/>
        </p:nvSpPr>
        <p:spPr>
          <a:xfrm>
            <a:off x="4468524" y="5850980"/>
            <a:ext cx="21799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 smtClean="0">
                <a:latin typeface="Arial"/>
                <a:cs typeface="Arial"/>
              </a:rPr>
              <a:t>Май 2023 </a:t>
            </a:r>
            <a:r>
              <a:rPr lang="ru-RU" sz="1000" dirty="0">
                <a:latin typeface="Arial"/>
                <a:cs typeface="Arial"/>
              </a:rPr>
              <a:t>г. к </a:t>
            </a:r>
            <a:r>
              <a:rPr lang="ru-RU" sz="1000" dirty="0" smtClean="0">
                <a:latin typeface="Arial"/>
                <a:cs typeface="Arial"/>
              </a:rPr>
              <a:t>декабрю 2022 </a:t>
            </a:r>
            <a:r>
              <a:rPr lang="ru-RU" sz="1000" dirty="0">
                <a:latin typeface="Arial"/>
                <a:cs typeface="Arial"/>
              </a:rPr>
              <a:t>г.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9" name="object 31">
            <a:extLst>
              <a:ext uri="{FF2B5EF4-FFF2-40B4-BE49-F238E27FC236}">
                <a16:creationId xmlns:a16="http://schemas.microsoft.com/office/drawing/2014/main" xmlns="" id="{300C21AF-6E76-2BC6-6353-03FE853260F3}"/>
              </a:ext>
            </a:extLst>
          </p:cNvPr>
          <p:cNvSpPr txBox="1"/>
          <p:nvPr/>
        </p:nvSpPr>
        <p:spPr>
          <a:xfrm>
            <a:off x="7071256" y="5850980"/>
            <a:ext cx="2206094" cy="333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000" dirty="0" smtClean="0">
                <a:latin typeface="Arial"/>
                <a:cs typeface="Arial"/>
              </a:rPr>
              <a:t>Май 2024 </a:t>
            </a:r>
            <a:r>
              <a:rPr lang="ru-RU" sz="1000" dirty="0">
                <a:latin typeface="Arial"/>
                <a:cs typeface="Arial"/>
              </a:rPr>
              <a:t>г. к </a:t>
            </a:r>
            <a:r>
              <a:rPr lang="ru-RU" sz="1000" dirty="0" smtClean="0">
                <a:latin typeface="Arial"/>
                <a:cs typeface="Arial"/>
              </a:rPr>
              <a:t>декабрю 2023 </a:t>
            </a:r>
            <a:r>
              <a:rPr lang="ru-RU" sz="1000" dirty="0">
                <a:latin typeface="Arial"/>
                <a:cs typeface="Arial"/>
              </a:rPr>
              <a:t>г.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000" dirty="0">
              <a:latin typeface="Arial"/>
              <a:cs typeface="Arial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BF8DA694-B078-35BE-D3B1-FECB4BA066B2}"/>
              </a:ext>
            </a:extLst>
          </p:cNvPr>
          <p:cNvSpPr/>
          <p:nvPr/>
        </p:nvSpPr>
        <p:spPr>
          <a:xfrm>
            <a:off x="4233099" y="5845490"/>
            <a:ext cx="175846" cy="17584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xmlns="" id="{27220446-037F-EA39-3EEE-77A81A2EF5EF}"/>
              </a:ext>
            </a:extLst>
          </p:cNvPr>
          <p:cNvGrpSpPr/>
          <p:nvPr/>
        </p:nvGrpSpPr>
        <p:grpSpPr>
          <a:xfrm>
            <a:off x="6824883" y="5845490"/>
            <a:ext cx="179659" cy="175846"/>
            <a:chOff x="6568932" y="5845490"/>
            <a:chExt cx="179659" cy="175846"/>
          </a:xfrm>
        </p:grpSpPr>
        <p:sp>
          <p:nvSpPr>
            <p:cNvPr id="22" name="Овал 21">
              <a:extLst>
                <a:ext uri="{FF2B5EF4-FFF2-40B4-BE49-F238E27FC236}">
                  <a16:creationId xmlns:a16="http://schemas.microsoft.com/office/drawing/2014/main" xmlns="" id="{35D338B4-0531-EE1B-8949-64908633F6C6}"/>
                </a:ext>
              </a:extLst>
            </p:cNvPr>
            <p:cNvSpPr/>
            <p:nvPr/>
          </p:nvSpPr>
          <p:spPr>
            <a:xfrm>
              <a:off x="6572745" y="5845490"/>
              <a:ext cx="175846" cy="17584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Хорда 22">
              <a:extLst>
                <a:ext uri="{FF2B5EF4-FFF2-40B4-BE49-F238E27FC236}">
                  <a16:creationId xmlns:a16="http://schemas.microsoft.com/office/drawing/2014/main" xmlns="" id="{B5126CCD-FCE7-59E2-AE83-EA79ED8F691C}"/>
                </a:ext>
              </a:extLst>
            </p:cNvPr>
            <p:cNvSpPr/>
            <p:nvPr/>
          </p:nvSpPr>
          <p:spPr>
            <a:xfrm>
              <a:off x="6568932" y="5845490"/>
              <a:ext cx="175846" cy="175846"/>
            </a:xfrm>
            <a:prstGeom prst="chord">
              <a:avLst>
                <a:gd name="adj1" fmla="val 2700000"/>
                <a:gd name="adj2" fmla="val 13888034"/>
              </a:avLst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044587"/>
              </p:ext>
            </p:extLst>
          </p:nvPr>
        </p:nvGraphicFramePr>
        <p:xfrm>
          <a:off x="4096870" y="4026746"/>
          <a:ext cx="7528800" cy="1560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372">
                  <a:extLst>
                    <a:ext uri="{9D8B030D-6E8A-4147-A177-3AD203B41FA5}">
                      <a16:colId xmlns:a16="http://schemas.microsoft.com/office/drawing/2014/main" xmlns="" val="3245616565"/>
                    </a:ext>
                  </a:extLst>
                </a:gridCol>
                <a:gridCol w="690388">
                  <a:extLst>
                    <a:ext uri="{9D8B030D-6E8A-4147-A177-3AD203B41FA5}">
                      <a16:colId xmlns:a16="http://schemas.microsoft.com/office/drawing/2014/main" xmlns="" val="3375034617"/>
                    </a:ext>
                  </a:extLst>
                </a:gridCol>
                <a:gridCol w="883336">
                  <a:extLst>
                    <a:ext uri="{9D8B030D-6E8A-4147-A177-3AD203B41FA5}">
                      <a16:colId xmlns:a16="http://schemas.microsoft.com/office/drawing/2014/main" xmlns="" val="864341535"/>
                    </a:ext>
                  </a:extLst>
                </a:gridCol>
                <a:gridCol w="622424">
                  <a:extLst>
                    <a:ext uri="{9D8B030D-6E8A-4147-A177-3AD203B41FA5}">
                      <a16:colId xmlns:a16="http://schemas.microsoft.com/office/drawing/2014/main" xmlns="" val="4274487865"/>
                    </a:ext>
                  </a:extLst>
                </a:gridCol>
                <a:gridCol w="834343">
                  <a:extLst>
                    <a:ext uri="{9D8B030D-6E8A-4147-A177-3AD203B41FA5}">
                      <a16:colId xmlns:a16="http://schemas.microsoft.com/office/drawing/2014/main" xmlns="" val="1755837977"/>
                    </a:ext>
                  </a:extLst>
                </a:gridCol>
                <a:gridCol w="671417">
                  <a:extLst>
                    <a:ext uri="{9D8B030D-6E8A-4147-A177-3AD203B41FA5}">
                      <a16:colId xmlns:a16="http://schemas.microsoft.com/office/drawing/2014/main" xmlns="" val="1694724725"/>
                    </a:ext>
                  </a:extLst>
                </a:gridCol>
                <a:gridCol w="752880">
                  <a:extLst>
                    <a:ext uri="{9D8B030D-6E8A-4147-A177-3AD203B41FA5}">
                      <a16:colId xmlns:a16="http://schemas.microsoft.com/office/drawing/2014/main" xmlns="" val="1366465140"/>
                    </a:ext>
                  </a:extLst>
                </a:gridCol>
                <a:gridCol w="752880">
                  <a:extLst>
                    <a:ext uri="{9D8B030D-6E8A-4147-A177-3AD203B41FA5}">
                      <a16:colId xmlns:a16="http://schemas.microsoft.com/office/drawing/2014/main" xmlns="" val="2638555604"/>
                    </a:ext>
                  </a:extLst>
                </a:gridCol>
                <a:gridCol w="759662">
                  <a:extLst>
                    <a:ext uri="{9D8B030D-6E8A-4147-A177-3AD203B41FA5}">
                      <a16:colId xmlns:a16="http://schemas.microsoft.com/office/drawing/2014/main" xmlns="" val="1320313043"/>
                    </a:ext>
                  </a:extLst>
                </a:gridCol>
                <a:gridCol w="746098">
                  <a:extLst>
                    <a:ext uri="{9D8B030D-6E8A-4147-A177-3AD203B41FA5}">
                      <a16:colId xmlns:a16="http://schemas.microsoft.com/office/drawing/2014/main" xmlns="" val="1006414255"/>
                    </a:ext>
                  </a:extLst>
                </a:gridCol>
              </a:tblGrid>
              <a:tr h="1560208">
                <a:tc>
                  <a:txBody>
                    <a:bodyPr/>
                    <a:lstStyle/>
                    <a:p>
                      <a:pPr marL="10800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6B6B6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Банков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800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6B6B6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Зарубежного туризма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800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6B6B6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Санаторно-оздоровительные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800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6B6B6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Пассажирского транспорта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800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6B6B6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Медицинские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800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kern="1200" dirty="0" smtClean="0">
                          <a:solidFill>
                            <a:srgbClr val="6B6B6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Организаций </a:t>
                      </a:r>
                    </a:p>
                    <a:p>
                      <a:pPr marL="10800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kern="1200" dirty="0" smtClean="0">
                          <a:solidFill>
                            <a:srgbClr val="6B6B6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культуры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800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6B6B6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Услуги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800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kern="1200" dirty="0" smtClean="0">
                          <a:solidFill>
                            <a:srgbClr val="6B6B6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Физической </a:t>
                      </a:r>
                    </a:p>
                    <a:p>
                      <a:pPr marL="10800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kern="1200" dirty="0" smtClean="0">
                          <a:solidFill>
                            <a:srgbClr val="6B6B6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культуры и спорта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800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6B6B6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Образования</a:t>
                      </a:r>
                    </a:p>
                    <a:p>
                      <a:pPr marL="10800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kern="1200" dirty="0" smtClean="0">
                        <a:solidFill>
                          <a:srgbClr val="6B6B6B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800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6B6B6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Страхования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81382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331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СРЕДНИЕ ЦЕНЫ НА МЕДИЦИНСКИЕ УСЛУГИ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599662" y="695325"/>
            <a:ext cx="8113516" cy="365125"/>
          </a:xfrm>
        </p:spPr>
        <p:txBody>
          <a:bodyPr/>
          <a:lstStyle/>
          <a:p>
            <a:r>
              <a:rPr lang="ru-RU" dirty="0" smtClean="0"/>
              <a:t>май 2024 </a:t>
            </a:r>
            <a:r>
              <a:rPr lang="ru-RU" dirty="0"/>
              <a:t>г</a:t>
            </a:r>
            <a:r>
              <a:rPr lang="ru-RU" dirty="0" smtClean="0"/>
              <a:t>. к декабрю </a:t>
            </a:r>
            <a:r>
              <a:rPr lang="ru-RU" dirty="0"/>
              <a:t>предыдущего года</a:t>
            </a:r>
          </a:p>
        </p:txBody>
      </p:sp>
      <p:sp>
        <p:nvSpPr>
          <p:cNvPr id="5" name="object 38">
            <a:extLst>
              <a:ext uri="{FF2B5EF4-FFF2-40B4-BE49-F238E27FC236}">
                <a16:creationId xmlns:a16="http://schemas.microsoft.com/office/drawing/2014/main" xmlns="" id="{BC2B5489-9D1B-FE89-9932-1534F1ED2AF7}"/>
              </a:ext>
            </a:extLst>
          </p:cNvPr>
          <p:cNvSpPr/>
          <p:nvPr/>
        </p:nvSpPr>
        <p:spPr>
          <a:xfrm>
            <a:off x="6306659" y="1366511"/>
            <a:ext cx="45719" cy="4215139"/>
          </a:xfrm>
          <a:custGeom>
            <a:avLst/>
            <a:gdLst/>
            <a:ahLst/>
            <a:cxnLst/>
            <a:rect l="l" t="t" r="r" b="b"/>
            <a:pathLst>
              <a:path h="5090795">
                <a:moveTo>
                  <a:pt x="0" y="0"/>
                </a:moveTo>
                <a:lnTo>
                  <a:pt x="0" y="5090541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xmlns="" id="{38248E8C-C089-8C3D-6DDC-937EAE05C1FD}"/>
              </a:ext>
            </a:extLst>
          </p:cNvPr>
          <p:cNvSpPr txBox="1"/>
          <p:nvPr/>
        </p:nvSpPr>
        <p:spPr>
          <a:xfrm>
            <a:off x="4734299" y="1395237"/>
            <a:ext cx="1143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E36846"/>
                </a:solidFill>
                <a:cs typeface="Arial Black"/>
              </a:rPr>
              <a:t>928,72 </a:t>
            </a:r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xmlns="" id="{6186EAD3-C993-BE75-CB71-07E795697040}"/>
              </a:ext>
            </a:extLst>
          </p:cNvPr>
          <p:cNvSpPr txBox="1"/>
          <p:nvPr/>
        </p:nvSpPr>
        <p:spPr>
          <a:xfrm>
            <a:off x="710912" y="1370973"/>
            <a:ext cx="33853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>
                <a:solidFill>
                  <a:srgbClr val="282A2E"/>
                </a:solidFill>
                <a:cs typeface="Arial"/>
              </a:rPr>
              <a:t>Первичный консультативный прием </a:t>
            </a:r>
            <a:r>
              <a:rPr lang="ru-RU" sz="1400" dirty="0" smtClean="0">
                <a:solidFill>
                  <a:srgbClr val="282A2E"/>
                </a:solidFill>
                <a:cs typeface="Arial"/>
              </a:rPr>
              <a:t/>
            </a:r>
            <a:br>
              <a:rPr lang="ru-RU" sz="1400" dirty="0" smtClean="0">
                <a:solidFill>
                  <a:srgbClr val="282A2E"/>
                </a:solidFill>
                <a:cs typeface="Arial"/>
              </a:rPr>
            </a:br>
            <a:r>
              <a:rPr lang="ru-RU" sz="1400" dirty="0" smtClean="0">
                <a:solidFill>
                  <a:srgbClr val="282A2E"/>
                </a:solidFill>
                <a:cs typeface="Arial"/>
              </a:rPr>
              <a:t>у </a:t>
            </a:r>
            <a:r>
              <a:rPr lang="ru-RU" sz="1400" dirty="0">
                <a:solidFill>
                  <a:srgbClr val="282A2E"/>
                </a:solidFill>
                <a:cs typeface="Arial"/>
              </a:rPr>
              <a:t>врача специалиста, посещение</a:t>
            </a:r>
          </a:p>
        </p:txBody>
      </p:sp>
      <p:sp>
        <p:nvSpPr>
          <p:cNvPr id="11" name="object 24">
            <a:extLst>
              <a:ext uri="{FF2B5EF4-FFF2-40B4-BE49-F238E27FC236}">
                <a16:creationId xmlns:a16="http://schemas.microsoft.com/office/drawing/2014/main" xmlns="" id="{06267B15-9931-ACC8-38BA-100E229E4991}"/>
              </a:ext>
            </a:extLst>
          </p:cNvPr>
          <p:cNvSpPr txBox="1"/>
          <p:nvPr/>
        </p:nvSpPr>
        <p:spPr>
          <a:xfrm>
            <a:off x="4895551" y="5101808"/>
            <a:ext cx="9404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rgbClr val="E36846"/>
                </a:solidFill>
                <a:cs typeface="Arial Black"/>
              </a:rPr>
              <a:t>558,86</a:t>
            </a:r>
            <a:endParaRPr lang="ru-RU" sz="2400" b="1" spc="-10" dirty="0">
              <a:solidFill>
                <a:srgbClr val="E36846"/>
              </a:solidFill>
              <a:cs typeface="Arial Black"/>
            </a:endParaRPr>
          </a:p>
        </p:txBody>
      </p:sp>
      <p:sp>
        <p:nvSpPr>
          <p:cNvPr id="12" name="object 30">
            <a:extLst>
              <a:ext uri="{FF2B5EF4-FFF2-40B4-BE49-F238E27FC236}">
                <a16:creationId xmlns:a16="http://schemas.microsoft.com/office/drawing/2014/main" xmlns="" id="{7465FA5A-1DC1-7094-5551-A97826F6A7A7}"/>
              </a:ext>
            </a:extLst>
          </p:cNvPr>
          <p:cNvSpPr txBox="1"/>
          <p:nvPr/>
        </p:nvSpPr>
        <p:spPr>
          <a:xfrm>
            <a:off x="729962" y="5173402"/>
            <a:ext cx="3457973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>
                <a:solidFill>
                  <a:srgbClr val="282A2E"/>
                </a:solidFill>
                <a:cs typeface="Arial"/>
              </a:rPr>
              <a:t>Общий анализ крови, анализ</a:t>
            </a:r>
          </a:p>
        </p:txBody>
      </p:sp>
      <p:grpSp>
        <p:nvGrpSpPr>
          <p:cNvPr id="13" name="object 45">
            <a:extLst>
              <a:ext uri="{FF2B5EF4-FFF2-40B4-BE49-F238E27FC236}">
                <a16:creationId xmlns:a16="http://schemas.microsoft.com/office/drawing/2014/main" xmlns="" id="{D85E8784-6091-694F-4A95-D57E1AEE0F6C}"/>
              </a:ext>
            </a:extLst>
          </p:cNvPr>
          <p:cNvGrpSpPr/>
          <p:nvPr/>
        </p:nvGrpSpPr>
        <p:grpSpPr>
          <a:xfrm>
            <a:off x="6004737" y="1463931"/>
            <a:ext cx="145415" cy="229235"/>
            <a:chOff x="5159608" y="2476983"/>
            <a:chExt cx="145415" cy="229235"/>
          </a:xfrm>
        </p:grpSpPr>
        <p:sp>
          <p:nvSpPr>
            <p:cNvPr id="14" name="object 46">
              <a:extLst>
                <a:ext uri="{FF2B5EF4-FFF2-40B4-BE49-F238E27FC236}">
                  <a16:creationId xmlns:a16="http://schemas.microsoft.com/office/drawing/2014/main" xmlns="" id="{C900677C-B245-0BD8-0C30-ED828EDB4630}"/>
                </a:ext>
              </a:extLst>
            </p:cNvPr>
            <p:cNvSpPr/>
            <p:nvPr/>
          </p:nvSpPr>
          <p:spPr>
            <a:xfrm>
              <a:off x="5232299" y="248968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47">
              <a:extLst>
                <a:ext uri="{FF2B5EF4-FFF2-40B4-BE49-F238E27FC236}">
                  <a16:creationId xmlns:a16="http://schemas.microsoft.com/office/drawing/2014/main" xmlns="" id="{6E49F098-E026-5E4D-461D-FC89D9F12B87}"/>
                </a:ext>
              </a:extLst>
            </p:cNvPr>
            <p:cNvSpPr/>
            <p:nvPr/>
          </p:nvSpPr>
          <p:spPr>
            <a:xfrm>
              <a:off x="5172308" y="248968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69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48">
            <a:extLst>
              <a:ext uri="{FF2B5EF4-FFF2-40B4-BE49-F238E27FC236}">
                <a16:creationId xmlns:a16="http://schemas.microsoft.com/office/drawing/2014/main" xmlns="" id="{E81DA5D0-C9E0-09E5-2032-D970195AF83C}"/>
              </a:ext>
            </a:extLst>
          </p:cNvPr>
          <p:cNvGrpSpPr/>
          <p:nvPr/>
        </p:nvGrpSpPr>
        <p:grpSpPr>
          <a:xfrm>
            <a:off x="5967186" y="5182771"/>
            <a:ext cx="145415" cy="229235"/>
            <a:chOff x="10254668" y="2476983"/>
            <a:chExt cx="145415" cy="229235"/>
          </a:xfrm>
        </p:grpSpPr>
        <p:sp>
          <p:nvSpPr>
            <p:cNvPr id="17" name="object 49">
              <a:extLst>
                <a:ext uri="{FF2B5EF4-FFF2-40B4-BE49-F238E27FC236}">
                  <a16:creationId xmlns:a16="http://schemas.microsoft.com/office/drawing/2014/main" xmlns="" id="{081679CD-05A5-72C7-C051-6B2D448F9B3F}"/>
                </a:ext>
              </a:extLst>
            </p:cNvPr>
            <p:cNvSpPr/>
            <p:nvPr/>
          </p:nvSpPr>
          <p:spPr>
            <a:xfrm>
              <a:off x="10327359" y="248968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50">
              <a:extLst>
                <a:ext uri="{FF2B5EF4-FFF2-40B4-BE49-F238E27FC236}">
                  <a16:creationId xmlns:a16="http://schemas.microsoft.com/office/drawing/2014/main" xmlns="" id="{8A5B13B4-7B45-78A6-278E-29A08757BD2F}"/>
                </a:ext>
              </a:extLst>
            </p:cNvPr>
            <p:cNvSpPr/>
            <p:nvPr/>
          </p:nvSpPr>
          <p:spPr>
            <a:xfrm>
              <a:off x="10267368" y="248968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69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4">
            <a:extLst>
              <a:ext uri="{FF2B5EF4-FFF2-40B4-BE49-F238E27FC236}">
                <a16:creationId xmlns:a16="http://schemas.microsoft.com/office/drawing/2014/main" xmlns="" id="{BAC4B6F3-A091-DB69-B3E6-07E8ADE0E673}"/>
              </a:ext>
            </a:extLst>
          </p:cNvPr>
          <p:cNvSpPr txBox="1"/>
          <p:nvPr/>
        </p:nvSpPr>
        <p:spPr>
          <a:xfrm>
            <a:off x="9587064" y="4498793"/>
            <a:ext cx="1693876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chemeClr val="accent2"/>
                </a:solidFill>
                <a:cs typeface="Arial Black"/>
              </a:rPr>
              <a:t>697,07 </a:t>
            </a:r>
          </a:p>
        </p:txBody>
      </p:sp>
      <p:sp>
        <p:nvSpPr>
          <p:cNvPr id="20" name="object 19">
            <a:extLst>
              <a:ext uri="{FF2B5EF4-FFF2-40B4-BE49-F238E27FC236}">
                <a16:creationId xmlns:a16="http://schemas.microsoft.com/office/drawing/2014/main" xmlns="" id="{60619863-9282-FDBC-5038-7FDF422F9927}"/>
              </a:ext>
            </a:extLst>
          </p:cNvPr>
          <p:cNvSpPr txBox="1"/>
          <p:nvPr/>
        </p:nvSpPr>
        <p:spPr>
          <a:xfrm>
            <a:off x="6582893" y="4546904"/>
            <a:ext cx="2343527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-10" dirty="0">
                <a:solidFill>
                  <a:srgbClr val="282A2E"/>
                </a:solidFill>
                <a:cs typeface="Arial"/>
              </a:rPr>
              <a:t>Лечебный массаж, сеанс</a:t>
            </a:r>
          </a:p>
        </p:txBody>
      </p:sp>
      <p:sp>
        <p:nvSpPr>
          <p:cNvPr id="25" name="object 9">
            <a:extLst>
              <a:ext uri="{FF2B5EF4-FFF2-40B4-BE49-F238E27FC236}">
                <a16:creationId xmlns:a16="http://schemas.microsoft.com/office/drawing/2014/main" xmlns="" id="{FEA9EF77-A5FA-C36D-4510-0A75AA2EA5D1}"/>
              </a:ext>
            </a:extLst>
          </p:cNvPr>
          <p:cNvSpPr txBox="1"/>
          <p:nvPr/>
        </p:nvSpPr>
        <p:spPr>
          <a:xfrm>
            <a:off x="710913" y="2017387"/>
            <a:ext cx="3565812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-10" dirty="0">
                <a:solidFill>
                  <a:srgbClr val="282A2E"/>
                </a:solidFill>
                <a:cs typeface="Arial"/>
              </a:rPr>
              <a:t>Пребывание пациента </a:t>
            </a:r>
            <a:r>
              <a:rPr lang="ru-RU" sz="1400" spc="-10" dirty="0" smtClean="0">
                <a:solidFill>
                  <a:srgbClr val="282A2E"/>
                </a:solidFill>
                <a:cs typeface="Arial"/>
              </a:rPr>
              <a:t/>
            </a:r>
            <a:br>
              <a:rPr lang="ru-RU" sz="1400" spc="-10" dirty="0" smtClean="0">
                <a:solidFill>
                  <a:srgbClr val="282A2E"/>
                </a:solidFill>
                <a:cs typeface="Arial"/>
              </a:rPr>
            </a:br>
            <a:r>
              <a:rPr lang="ru-RU" sz="1400" spc="-10" dirty="0" smtClean="0">
                <a:solidFill>
                  <a:srgbClr val="282A2E"/>
                </a:solidFill>
                <a:cs typeface="Arial"/>
              </a:rPr>
              <a:t>в </a:t>
            </a:r>
            <a:r>
              <a:rPr lang="ru-RU" sz="1400" spc="-10" dirty="0">
                <a:solidFill>
                  <a:srgbClr val="282A2E"/>
                </a:solidFill>
                <a:cs typeface="Arial"/>
              </a:rPr>
              <a:t>круглосуточном </a:t>
            </a:r>
            <a:r>
              <a:rPr lang="ru-RU" sz="1400" spc="-10" dirty="0" smtClean="0">
                <a:solidFill>
                  <a:srgbClr val="282A2E"/>
                </a:solidFill>
                <a:cs typeface="Arial"/>
              </a:rPr>
              <a:t>стационаре, койко-день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6" name="object 15">
            <a:extLst>
              <a:ext uri="{FF2B5EF4-FFF2-40B4-BE49-F238E27FC236}">
                <a16:creationId xmlns:a16="http://schemas.microsoft.com/office/drawing/2014/main" xmlns="" id="{032B7DF9-F318-C528-9FAC-9ACE770186F3}"/>
              </a:ext>
            </a:extLst>
          </p:cNvPr>
          <p:cNvSpPr txBox="1"/>
          <p:nvPr/>
        </p:nvSpPr>
        <p:spPr>
          <a:xfrm>
            <a:off x="10362359" y="5119861"/>
            <a:ext cx="1143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chemeClr val="accent1"/>
                </a:solidFill>
                <a:cs typeface="Arial Black"/>
              </a:rPr>
              <a:t>225,56</a:t>
            </a:r>
          </a:p>
        </p:txBody>
      </p:sp>
      <p:sp>
        <p:nvSpPr>
          <p:cNvPr id="27" name="object 20">
            <a:extLst>
              <a:ext uri="{FF2B5EF4-FFF2-40B4-BE49-F238E27FC236}">
                <a16:creationId xmlns:a16="http://schemas.microsoft.com/office/drawing/2014/main" xmlns="" id="{D72F5305-16AF-1915-4662-515EB0D9B044}"/>
              </a:ext>
            </a:extLst>
          </p:cNvPr>
          <p:cNvSpPr txBox="1"/>
          <p:nvPr/>
        </p:nvSpPr>
        <p:spPr>
          <a:xfrm>
            <a:off x="6582893" y="5166341"/>
            <a:ext cx="282830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-10" dirty="0">
                <a:solidFill>
                  <a:srgbClr val="282A2E"/>
                </a:solidFill>
                <a:cs typeface="Arial"/>
              </a:rPr>
              <a:t>Услуги сиделок, час</a:t>
            </a:r>
          </a:p>
        </p:txBody>
      </p:sp>
      <p:sp>
        <p:nvSpPr>
          <p:cNvPr id="28" name="object 25">
            <a:extLst>
              <a:ext uri="{FF2B5EF4-FFF2-40B4-BE49-F238E27FC236}">
                <a16:creationId xmlns:a16="http://schemas.microsoft.com/office/drawing/2014/main" xmlns="" id="{8FC251AA-5A00-9F64-13BD-8D0208D25978}"/>
              </a:ext>
            </a:extLst>
          </p:cNvPr>
          <p:cNvSpPr txBox="1"/>
          <p:nvPr/>
        </p:nvSpPr>
        <p:spPr>
          <a:xfrm>
            <a:off x="10140242" y="1386061"/>
            <a:ext cx="11436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chemeClr val="accent2"/>
                </a:solidFill>
                <a:cs typeface="Arial Black"/>
              </a:rPr>
              <a:t>409,33 </a:t>
            </a:r>
          </a:p>
        </p:txBody>
      </p:sp>
      <p:sp>
        <p:nvSpPr>
          <p:cNvPr id="29" name="object 31">
            <a:extLst>
              <a:ext uri="{FF2B5EF4-FFF2-40B4-BE49-F238E27FC236}">
                <a16:creationId xmlns:a16="http://schemas.microsoft.com/office/drawing/2014/main" xmlns="" id="{02C03589-B903-1990-8DB0-761BDBF85F71}"/>
              </a:ext>
            </a:extLst>
          </p:cNvPr>
          <p:cNvSpPr txBox="1"/>
          <p:nvPr/>
        </p:nvSpPr>
        <p:spPr>
          <a:xfrm>
            <a:off x="6563834" y="1389451"/>
            <a:ext cx="325183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-10" dirty="0">
                <a:solidFill>
                  <a:srgbClr val="282A2E"/>
                </a:solidFill>
                <a:cs typeface="Arial"/>
              </a:rPr>
              <a:t>Первичный консультативный осмотр больного у стоматолога, посещение</a:t>
            </a:r>
          </a:p>
        </p:txBody>
      </p:sp>
      <p:sp>
        <p:nvSpPr>
          <p:cNvPr id="40" name="object 10">
            <a:extLst>
              <a:ext uri="{FF2B5EF4-FFF2-40B4-BE49-F238E27FC236}">
                <a16:creationId xmlns:a16="http://schemas.microsoft.com/office/drawing/2014/main" xmlns="" id="{2559CA8F-BD94-D94C-7A09-668B2B7CBA1C}"/>
              </a:ext>
            </a:extLst>
          </p:cNvPr>
          <p:cNvSpPr txBox="1"/>
          <p:nvPr/>
        </p:nvSpPr>
        <p:spPr>
          <a:xfrm>
            <a:off x="729962" y="2606651"/>
            <a:ext cx="3175287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>
                <a:solidFill>
                  <a:srgbClr val="282A2E"/>
                </a:solidFill>
                <a:cs typeface="Arial"/>
              </a:rPr>
              <a:t>Ультразвуковое исследование брюшной полости, исследование</a:t>
            </a:r>
          </a:p>
        </p:txBody>
      </p:sp>
      <p:sp>
        <p:nvSpPr>
          <p:cNvPr id="41" name="object 26">
            <a:extLst>
              <a:ext uri="{FF2B5EF4-FFF2-40B4-BE49-F238E27FC236}">
                <a16:creationId xmlns:a16="http://schemas.microsoft.com/office/drawing/2014/main" xmlns="" id="{B08B9E51-D0BA-6421-8F77-B73D39F9908E}"/>
              </a:ext>
            </a:extLst>
          </p:cNvPr>
          <p:cNvSpPr txBox="1"/>
          <p:nvPr/>
        </p:nvSpPr>
        <p:spPr>
          <a:xfrm>
            <a:off x="9989664" y="2004002"/>
            <a:ext cx="1292586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1"/>
                </a:solidFill>
                <a:cs typeface="Arial Black"/>
              </a:rPr>
              <a:t>1 008,78</a:t>
            </a:r>
            <a:endParaRPr lang="ru-RU" sz="2400" b="1" spc="-10" dirty="0">
              <a:solidFill>
                <a:schemeClr val="accent1"/>
              </a:solidFill>
              <a:cs typeface="Arial Black"/>
            </a:endParaRPr>
          </a:p>
        </p:txBody>
      </p:sp>
      <p:sp>
        <p:nvSpPr>
          <p:cNvPr id="42" name="object 32">
            <a:extLst>
              <a:ext uri="{FF2B5EF4-FFF2-40B4-BE49-F238E27FC236}">
                <a16:creationId xmlns:a16="http://schemas.microsoft.com/office/drawing/2014/main" xmlns="" id="{BE66C866-9575-5671-58A7-BD2B379B1D7D}"/>
              </a:ext>
            </a:extLst>
          </p:cNvPr>
          <p:cNvSpPr txBox="1"/>
          <p:nvPr/>
        </p:nvSpPr>
        <p:spPr>
          <a:xfrm>
            <a:off x="6554308" y="2031140"/>
            <a:ext cx="301370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>
                <a:solidFill>
                  <a:srgbClr val="282A2E"/>
                </a:solidFill>
                <a:cs typeface="Arial"/>
              </a:rPr>
              <a:t>Удаление зуба под местным обезболиванием, удаление</a:t>
            </a:r>
          </a:p>
        </p:txBody>
      </p:sp>
      <p:sp>
        <p:nvSpPr>
          <p:cNvPr id="39" name="object 4">
            <a:extLst>
              <a:ext uri="{FF2B5EF4-FFF2-40B4-BE49-F238E27FC236}">
                <a16:creationId xmlns:a16="http://schemas.microsoft.com/office/drawing/2014/main" xmlns="" id="{5E357016-3540-65DA-59B3-B321F8FC187C}"/>
              </a:ext>
            </a:extLst>
          </p:cNvPr>
          <p:cNvSpPr txBox="1"/>
          <p:nvPr/>
        </p:nvSpPr>
        <p:spPr>
          <a:xfrm>
            <a:off x="4054954" y="2650169"/>
            <a:ext cx="182685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2"/>
                </a:solidFill>
                <a:cs typeface="Arial Black"/>
              </a:rPr>
              <a:t>1 423,48</a:t>
            </a:r>
            <a:endParaRPr lang="ru-RU" sz="2400" b="1" spc="-10" dirty="0">
              <a:solidFill>
                <a:schemeClr val="accent2"/>
              </a:solidFill>
              <a:cs typeface="Arial Black"/>
            </a:endParaRPr>
          </a:p>
        </p:txBody>
      </p:sp>
      <p:grpSp>
        <p:nvGrpSpPr>
          <p:cNvPr id="43" name="object 63">
            <a:extLst>
              <a:ext uri="{FF2B5EF4-FFF2-40B4-BE49-F238E27FC236}">
                <a16:creationId xmlns:a16="http://schemas.microsoft.com/office/drawing/2014/main" xmlns="" id="{DEBB91EC-4699-3927-839E-140305EC8DE7}"/>
              </a:ext>
            </a:extLst>
          </p:cNvPr>
          <p:cNvGrpSpPr/>
          <p:nvPr/>
        </p:nvGrpSpPr>
        <p:grpSpPr>
          <a:xfrm>
            <a:off x="6017437" y="2741050"/>
            <a:ext cx="120014" cy="216538"/>
            <a:chOff x="5172308" y="4367213"/>
            <a:chExt cx="120014" cy="216538"/>
          </a:xfrm>
        </p:grpSpPr>
        <p:sp>
          <p:nvSpPr>
            <p:cNvPr id="44" name="object 64">
              <a:extLst>
                <a:ext uri="{FF2B5EF4-FFF2-40B4-BE49-F238E27FC236}">
                  <a16:creationId xmlns:a16="http://schemas.microsoft.com/office/drawing/2014/main" xmlns="" id="{A49E26C6-0B31-D72E-12D9-7719C6175861}"/>
                </a:ext>
              </a:extLst>
            </p:cNvPr>
            <p:cNvSpPr/>
            <p:nvPr/>
          </p:nvSpPr>
          <p:spPr>
            <a:xfrm>
              <a:off x="5232299" y="436721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65">
              <a:extLst>
                <a:ext uri="{FF2B5EF4-FFF2-40B4-BE49-F238E27FC236}">
                  <a16:creationId xmlns:a16="http://schemas.microsoft.com/office/drawing/2014/main" xmlns="" id="{9606145E-8ED1-A693-A221-12C6883F3CE7}"/>
                </a:ext>
              </a:extLst>
            </p:cNvPr>
            <p:cNvSpPr/>
            <p:nvPr/>
          </p:nvSpPr>
          <p:spPr>
            <a:xfrm>
              <a:off x="5172308" y="436721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5">
            <a:extLst>
              <a:ext uri="{FF2B5EF4-FFF2-40B4-BE49-F238E27FC236}">
                <a16:creationId xmlns:a16="http://schemas.microsoft.com/office/drawing/2014/main" xmlns="" id="{20730B41-C332-17C0-F730-F67D47028149}"/>
              </a:ext>
            </a:extLst>
          </p:cNvPr>
          <p:cNvSpPr txBox="1"/>
          <p:nvPr/>
        </p:nvSpPr>
        <p:spPr>
          <a:xfrm>
            <a:off x="4448176" y="3249060"/>
            <a:ext cx="14268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2"/>
                </a:solidFill>
                <a:cs typeface="Arial Black"/>
              </a:rPr>
              <a:t>2 957,01</a:t>
            </a:r>
            <a:endParaRPr lang="ru-RU" sz="2400" b="1" spc="-10" dirty="0">
              <a:solidFill>
                <a:schemeClr val="accent2"/>
              </a:solidFill>
              <a:cs typeface="Arial Black"/>
            </a:endParaRPr>
          </a:p>
        </p:txBody>
      </p:sp>
      <p:sp>
        <p:nvSpPr>
          <p:cNvPr id="50" name="object 11">
            <a:extLst>
              <a:ext uri="{FF2B5EF4-FFF2-40B4-BE49-F238E27FC236}">
                <a16:creationId xmlns:a16="http://schemas.microsoft.com/office/drawing/2014/main" xmlns="" id="{9434A07A-47B0-802E-C771-5AA0149EF133}"/>
              </a:ext>
            </a:extLst>
          </p:cNvPr>
          <p:cNvSpPr txBox="1"/>
          <p:nvPr/>
        </p:nvSpPr>
        <p:spPr>
          <a:xfrm>
            <a:off x="710913" y="3186391"/>
            <a:ext cx="384173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-10" dirty="0">
                <a:solidFill>
                  <a:srgbClr val="282A2E"/>
                </a:solidFill>
                <a:cs typeface="Arial"/>
              </a:rPr>
              <a:t>Диагностика на магнитно-резонансном </a:t>
            </a:r>
            <a:r>
              <a:rPr lang="ru-RU" sz="1400" spc="-10" dirty="0" smtClean="0">
                <a:solidFill>
                  <a:srgbClr val="282A2E"/>
                </a:solidFill>
                <a:cs typeface="Arial"/>
              </a:rPr>
              <a:t/>
            </a:r>
            <a:br>
              <a:rPr lang="ru-RU" sz="1400" spc="-10" dirty="0" smtClean="0">
                <a:solidFill>
                  <a:srgbClr val="282A2E"/>
                </a:solidFill>
                <a:cs typeface="Arial"/>
              </a:rPr>
            </a:br>
            <a:r>
              <a:rPr lang="ru-RU" sz="1400" spc="-10" dirty="0" smtClean="0">
                <a:solidFill>
                  <a:srgbClr val="282A2E"/>
                </a:solidFill>
                <a:cs typeface="Arial"/>
              </a:rPr>
              <a:t>или </a:t>
            </a:r>
            <a:r>
              <a:rPr lang="ru-RU" sz="1400" spc="-10" dirty="0">
                <a:solidFill>
                  <a:srgbClr val="282A2E"/>
                </a:solidFill>
                <a:cs typeface="Arial"/>
              </a:rPr>
              <a:t>компьютерном томографе, услуга</a:t>
            </a:r>
          </a:p>
        </p:txBody>
      </p:sp>
      <p:sp>
        <p:nvSpPr>
          <p:cNvPr id="51" name="object 27">
            <a:extLst>
              <a:ext uri="{FF2B5EF4-FFF2-40B4-BE49-F238E27FC236}">
                <a16:creationId xmlns:a16="http://schemas.microsoft.com/office/drawing/2014/main" xmlns="" id="{05CE076B-BDE5-EA70-7E4C-259F99E3BE01}"/>
              </a:ext>
            </a:extLst>
          </p:cNvPr>
          <p:cNvSpPr txBox="1"/>
          <p:nvPr/>
        </p:nvSpPr>
        <p:spPr>
          <a:xfrm>
            <a:off x="9686927" y="2660043"/>
            <a:ext cx="1601446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dirty="0">
                <a:solidFill>
                  <a:schemeClr val="accent2"/>
                </a:solidFill>
                <a:cs typeface="Arial Black"/>
              </a:rPr>
              <a:t>1 671,05 </a:t>
            </a:r>
          </a:p>
        </p:txBody>
      </p:sp>
      <p:sp>
        <p:nvSpPr>
          <p:cNvPr id="52" name="object 33">
            <a:extLst>
              <a:ext uri="{FF2B5EF4-FFF2-40B4-BE49-F238E27FC236}">
                <a16:creationId xmlns:a16="http://schemas.microsoft.com/office/drawing/2014/main" xmlns="" id="{7EEF7AB2-2E6F-3A0C-CFE2-1CD47CAA2022}"/>
              </a:ext>
            </a:extLst>
          </p:cNvPr>
          <p:cNvSpPr txBox="1"/>
          <p:nvPr/>
        </p:nvSpPr>
        <p:spPr>
          <a:xfrm>
            <a:off x="6562327" y="2738715"/>
            <a:ext cx="3105548" cy="2353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-10" dirty="0">
                <a:solidFill>
                  <a:srgbClr val="282A2E"/>
                </a:solidFill>
                <a:cs typeface="Arial"/>
              </a:rPr>
              <a:t>Лечение кариеса, пломба</a:t>
            </a:r>
          </a:p>
        </p:txBody>
      </p:sp>
      <p:grpSp>
        <p:nvGrpSpPr>
          <p:cNvPr id="53" name="object 72">
            <a:extLst>
              <a:ext uri="{FF2B5EF4-FFF2-40B4-BE49-F238E27FC236}">
                <a16:creationId xmlns:a16="http://schemas.microsoft.com/office/drawing/2014/main" xmlns="" id="{88E9D05B-2408-8145-6544-A982707E6645}"/>
              </a:ext>
            </a:extLst>
          </p:cNvPr>
          <p:cNvGrpSpPr/>
          <p:nvPr/>
        </p:nvGrpSpPr>
        <p:grpSpPr>
          <a:xfrm>
            <a:off x="5995212" y="3324528"/>
            <a:ext cx="145415" cy="229235"/>
            <a:chOff x="5159608" y="5288099"/>
            <a:chExt cx="145415" cy="229235"/>
          </a:xfrm>
        </p:grpSpPr>
        <p:sp>
          <p:nvSpPr>
            <p:cNvPr id="54" name="object 73">
              <a:extLst>
                <a:ext uri="{FF2B5EF4-FFF2-40B4-BE49-F238E27FC236}">
                  <a16:creationId xmlns:a16="http://schemas.microsoft.com/office/drawing/2014/main" xmlns="" id="{72D5C8C1-3556-9B92-6404-BEA97C99803A}"/>
                </a:ext>
              </a:extLst>
            </p:cNvPr>
            <p:cNvSpPr/>
            <p:nvPr/>
          </p:nvSpPr>
          <p:spPr>
            <a:xfrm>
              <a:off x="5232299" y="530080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accent2"/>
                </a:solidFill>
              </a:endParaRPr>
            </a:p>
          </p:txBody>
        </p:sp>
        <p:sp>
          <p:nvSpPr>
            <p:cNvPr id="55" name="object 74">
              <a:extLst>
                <a:ext uri="{FF2B5EF4-FFF2-40B4-BE49-F238E27FC236}">
                  <a16:creationId xmlns:a16="http://schemas.microsoft.com/office/drawing/2014/main" xmlns="" id="{546F5C67-E8C3-3FCD-D1A1-B500263FC4B8}"/>
                </a:ext>
              </a:extLst>
            </p:cNvPr>
            <p:cNvSpPr/>
            <p:nvPr/>
          </p:nvSpPr>
          <p:spPr>
            <a:xfrm>
              <a:off x="5172308" y="5300799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accent2"/>
                </a:solidFill>
              </a:endParaRPr>
            </a:p>
          </p:txBody>
        </p:sp>
      </p:grpSp>
      <p:sp>
        <p:nvSpPr>
          <p:cNvPr id="59" name="object 6">
            <a:extLst>
              <a:ext uri="{FF2B5EF4-FFF2-40B4-BE49-F238E27FC236}">
                <a16:creationId xmlns:a16="http://schemas.microsoft.com/office/drawing/2014/main" xmlns="" id="{DCB0AB13-B5EC-7074-D5E0-BEB060BA3A06}"/>
              </a:ext>
            </a:extLst>
          </p:cNvPr>
          <p:cNvSpPr txBox="1"/>
          <p:nvPr/>
        </p:nvSpPr>
        <p:spPr>
          <a:xfrm>
            <a:off x="4626405" y="3876526"/>
            <a:ext cx="123221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rgbClr val="E36846"/>
                </a:solidFill>
                <a:cs typeface="Arial Black"/>
              </a:rPr>
              <a:t>2 177,82</a:t>
            </a:r>
            <a:endParaRPr lang="ru-RU" sz="2400" b="1" spc="-10" dirty="0">
              <a:solidFill>
                <a:srgbClr val="E36846"/>
              </a:solidFill>
              <a:cs typeface="Arial Black"/>
            </a:endParaRPr>
          </a:p>
        </p:txBody>
      </p:sp>
      <p:sp>
        <p:nvSpPr>
          <p:cNvPr id="60" name="object 12">
            <a:extLst>
              <a:ext uri="{FF2B5EF4-FFF2-40B4-BE49-F238E27FC236}">
                <a16:creationId xmlns:a16="http://schemas.microsoft.com/office/drawing/2014/main" xmlns="" id="{4F38B3F5-BF4D-EB69-FD4F-07316279A8FB}"/>
              </a:ext>
            </a:extLst>
          </p:cNvPr>
          <p:cNvSpPr txBox="1"/>
          <p:nvPr/>
        </p:nvSpPr>
        <p:spPr>
          <a:xfrm>
            <a:off x="710913" y="3940343"/>
            <a:ext cx="2975262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1400" dirty="0">
                <a:solidFill>
                  <a:srgbClr val="282A2E"/>
                </a:solidFill>
                <a:cs typeface="Arial"/>
              </a:rPr>
              <a:t>Гастроскопия (ФГДС, ЭГДС), услуга</a:t>
            </a:r>
          </a:p>
        </p:txBody>
      </p:sp>
      <p:sp>
        <p:nvSpPr>
          <p:cNvPr id="61" name="object 28">
            <a:extLst>
              <a:ext uri="{FF2B5EF4-FFF2-40B4-BE49-F238E27FC236}">
                <a16:creationId xmlns:a16="http://schemas.microsoft.com/office/drawing/2014/main" xmlns="" id="{4E212A46-34CD-1604-3D84-FC54D16F12F1}"/>
              </a:ext>
            </a:extLst>
          </p:cNvPr>
          <p:cNvSpPr txBox="1"/>
          <p:nvPr/>
        </p:nvSpPr>
        <p:spPr>
          <a:xfrm>
            <a:off x="9596588" y="3249409"/>
            <a:ext cx="168656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chemeClr val="accent2"/>
                </a:solidFill>
                <a:cs typeface="Arial Black"/>
              </a:rPr>
              <a:t>11 285,39 </a:t>
            </a:r>
          </a:p>
        </p:txBody>
      </p:sp>
      <p:sp>
        <p:nvSpPr>
          <p:cNvPr id="62" name="object 34">
            <a:extLst>
              <a:ext uri="{FF2B5EF4-FFF2-40B4-BE49-F238E27FC236}">
                <a16:creationId xmlns:a16="http://schemas.microsoft.com/office/drawing/2014/main" xmlns="" id="{DE4F9878-7754-9046-6883-FDBC41931D61}"/>
              </a:ext>
            </a:extLst>
          </p:cNvPr>
          <p:cNvSpPr txBox="1"/>
          <p:nvPr/>
        </p:nvSpPr>
        <p:spPr>
          <a:xfrm>
            <a:off x="6554308" y="3251228"/>
            <a:ext cx="243879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-10" dirty="0">
                <a:solidFill>
                  <a:srgbClr val="282A2E"/>
                </a:solidFill>
                <a:cs typeface="Arial"/>
              </a:rPr>
              <a:t>Изготовление съёмного протеза, протез</a:t>
            </a:r>
          </a:p>
        </p:txBody>
      </p:sp>
      <p:grpSp>
        <p:nvGrpSpPr>
          <p:cNvPr id="63" name="object 81">
            <a:extLst>
              <a:ext uri="{FF2B5EF4-FFF2-40B4-BE49-F238E27FC236}">
                <a16:creationId xmlns:a16="http://schemas.microsoft.com/office/drawing/2014/main" xmlns="" id="{A6D861F2-2901-9DAB-3A41-BBE42D353E9D}"/>
              </a:ext>
            </a:extLst>
          </p:cNvPr>
          <p:cNvGrpSpPr/>
          <p:nvPr/>
        </p:nvGrpSpPr>
        <p:grpSpPr>
          <a:xfrm>
            <a:off x="5985687" y="3945143"/>
            <a:ext cx="145415" cy="229235"/>
            <a:chOff x="5159608" y="6232042"/>
            <a:chExt cx="145415" cy="229235"/>
          </a:xfrm>
        </p:grpSpPr>
        <p:sp>
          <p:nvSpPr>
            <p:cNvPr id="64" name="object 82">
              <a:extLst>
                <a:ext uri="{FF2B5EF4-FFF2-40B4-BE49-F238E27FC236}">
                  <a16:creationId xmlns:a16="http://schemas.microsoft.com/office/drawing/2014/main" xmlns="" id="{C83EE297-2C9A-B01A-B25C-BE0641A1BEDE}"/>
                </a:ext>
              </a:extLst>
            </p:cNvPr>
            <p:cNvSpPr/>
            <p:nvPr/>
          </p:nvSpPr>
          <p:spPr>
            <a:xfrm>
              <a:off x="5232299" y="6244745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83">
              <a:extLst>
                <a:ext uri="{FF2B5EF4-FFF2-40B4-BE49-F238E27FC236}">
                  <a16:creationId xmlns:a16="http://schemas.microsoft.com/office/drawing/2014/main" xmlns="" id="{2C9803CC-6DA7-B882-9F06-E8F44526CFDF}"/>
                </a:ext>
              </a:extLst>
            </p:cNvPr>
            <p:cNvSpPr/>
            <p:nvPr/>
          </p:nvSpPr>
          <p:spPr>
            <a:xfrm>
              <a:off x="5172308" y="6244742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7">
            <a:extLst>
              <a:ext uri="{FF2B5EF4-FFF2-40B4-BE49-F238E27FC236}">
                <a16:creationId xmlns:a16="http://schemas.microsoft.com/office/drawing/2014/main" xmlns="" id="{7AF84FC4-9C85-E4F6-F275-ADF840CF8AC5}"/>
              </a:ext>
            </a:extLst>
          </p:cNvPr>
          <p:cNvSpPr txBox="1"/>
          <p:nvPr/>
        </p:nvSpPr>
        <p:spPr>
          <a:xfrm>
            <a:off x="4705189" y="4498000"/>
            <a:ext cx="11436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chemeClr val="accent2"/>
                </a:solidFill>
                <a:cs typeface="Arial Black"/>
              </a:rPr>
              <a:t>215,06</a:t>
            </a:r>
          </a:p>
        </p:txBody>
      </p:sp>
      <p:sp>
        <p:nvSpPr>
          <p:cNvPr id="70" name="object 13">
            <a:extLst>
              <a:ext uri="{FF2B5EF4-FFF2-40B4-BE49-F238E27FC236}">
                <a16:creationId xmlns:a16="http://schemas.microsoft.com/office/drawing/2014/main" xmlns="" id="{7D9D3236-33F1-2E7A-F2DA-EFFD0EDDF163}"/>
              </a:ext>
            </a:extLst>
          </p:cNvPr>
          <p:cNvSpPr txBox="1"/>
          <p:nvPr/>
        </p:nvSpPr>
        <p:spPr>
          <a:xfrm>
            <a:off x="729962" y="4560551"/>
            <a:ext cx="288409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>
                <a:solidFill>
                  <a:srgbClr val="282A2E"/>
                </a:solidFill>
                <a:cs typeface="Arial"/>
              </a:rPr>
              <a:t>Физиотерапевтическое лечение, процедура</a:t>
            </a:r>
          </a:p>
        </p:txBody>
      </p:sp>
      <p:sp>
        <p:nvSpPr>
          <p:cNvPr id="71" name="object 29">
            <a:extLst>
              <a:ext uri="{FF2B5EF4-FFF2-40B4-BE49-F238E27FC236}">
                <a16:creationId xmlns:a16="http://schemas.microsoft.com/office/drawing/2014/main" xmlns="" id="{0678658E-D52D-94E0-9807-01A06C864E56}"/>
              </a:ext>
            </a:extLst>
          </p:cNvPr>
          <p:cNvSpPr txBox="1"/>
          <p:nvPr/>
        </p:nvSpPr>
        <p:spPr>
          <a:xfrm>
            <a:off x="9686926" y="3840775"/>
            <a:ext cx="159622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chemeClr val="accent2"/>
                </a:solidFill>
                <a:cs typeface="Arial Black"/>
              </a:rPr>
              <a:t>2 040,84 </a:t>
            </a:r>
          </a:p>
        </p:txBody>
      </p:sp>
      <p:sp>
        <p:nvSpPr>
          <p:cNvPr id="72" name="object 35">
            <a:extLst>
              <a:ext uri="{FF2B5EF4-FFF2-40B4-BE49-F238E27FC236}">
                <a16:creationId xmlns:a16="http://schemas.microsoft.com/office/drawing/2014/main" xmlns="" id="{1EDC5B3B-BB13-02DE-3663-900548E53C05}"/>
              </a:ext>
            </a:extLst>
          </p:cNvPr>
          <p:cNvSpPr txBox="1"/>
          <p:nvPr/>
        </p:nvSpPr>
        <p:spPr>
          <a:xfrm>
            <a:off x="6562327" y="3953989"/>
            <a:ext cx="3457973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-10" dirty="0">
                <a:solidFill>
                  <a:srgbClr val="282A2E"/>
                </a:solidFill>
                <a:cs typeface="Arial"/>
              </a:rPr>
              <a:t>Изготовление коронки, шт.</a:t>
            </a:r>
          </a:p>
        </p:txBody>
      </p:sp>
      <p:grpSp>
        <p:nvGrpSpPr>
          <p:cNvPr id="73" name="object 90">
            <a:extLst>
              <a:ext uri="{FF2B5EF4-FFF2-40B4-BE49-F238E27FC236}">
                <a16:creationId xmlns:a16="http://schemas.microsoft.com/office/drawing/2014/main" xmlns="" id="{DA4D6476-5517-68E9-5888-FBEAD0CC2F39}"/>
              </a:ext>
            </a:extLst>
          </p:cNvPr>
          <p:cNvGrpSpPr/>
          <p:nvPr/>
        </p:nvGrpSpPr>
        <p:grpSpPr>
          <a:xfrm flipV="1">
            <a:off x="5985691" y="4597218"/>
            <a:ext cx="145415" cy="229235"/>
            <a:chOff x="5159612" y="7170042"/>
            <a:chExt cx="145415" cy="229235"/>
          </a:xfrm>
        </p:grpSpPr>
        <p:sp>
          <p:nvSpPr>
            <p:cNvPr id="74" name="object 91">
              <a:extLst>
                <a:ext uri="{FF2B5EF4-FFF2-40B4-BE49-F238E27FC236}">
                  <a16:creationId xmlns:a16="http://schemas.microsoft.com/office/drawing/2014/main" xmlns="" id="{0F9FFA7A-A790-ADE1-91C8-A35229FEB7D3}"/>
                </a:ext>
              </a:extLst>
            </p:cNvPr>
            <p:cNvSpPr/>
            <p:nvPr/>
          </p:nvSpPr>
          <p:spPr>
            <a:xfrm>
              <a:off x="5232299" y="717004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4">
                  <a:moveTo>
                    <a:pt x="0" y="0"/>
                  </a:moveTo>
                  <a:lnTo>
                    <a:pt x="0" y="216293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92">
              <a:extLst>
                <a:ext uri="{FF2B5EF4-FFF2-40B4-BE49-F238E27FC236}">
                  <a16:creationId xmlns:a16="http://schemas.microsoft.com/office/drawing/2014/main" xmlns="" id="{F3028A89-61E2-6A25-A8BD-38535C410963}"/>
                </a:ext>
              </a:extLst>
            </p:cNvPr>
            <p:cNvSpPr/>
            <p:nvPr/>
          </p:nvSpPr>
          <p:spPr>
            <a:xfrm>
              <a:off x="5172312" y="7321810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119976" y="0"/>
                  </a:moveTo>
                  <a:lnTo>
                    <a:pt x="59982" y="64528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Нижний колонтитул 3">
            <a:extLst>
              <a:ext uri="{FF2B5EF4-FFF2-40B4-BE49-F238E27FC236}">
                <a16:creationId xmlns:a16="http://schemas.microsoft.com/office/drawing/2014/main" xmlns="" id="{EB039BD7-BC84-E333-19DA-A2104AB32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8556" y="6448271"/>
            <a:ext cx="10219315" cy="365125"/>
          </a:xfrm>
        </p:spPr>
        <p:txBody>
          <a:bodyPr/>
          <a:lstStyle/>
          <a:p>
            <a:r>
              <a:rPr lang="ru-RU" dirty="0">
                <a:cs typeface="Arial"/>
              </a:rPr>
              <a:t>индексы</a:t>
            </a:r>
            <a:r>
              <a:rPr lang="ru-RU" spc="-34" dirty="0">
                <a:cs typeface="Arial"/>
              </a:rPr>
              <a:t> </a:t>
            </a:r>
            <a:r>
              <a:rPr lang="ru-RU" dirty="0">
                <a:cs typeface="Arial"/>
              </a:rPr>
              <a:t>цен</a:t>
            </a:r>
            <a:r>
              <a:rPr lang="ru-RU" spc="-26" dirty="0">
                <a:cs typeface="Arial"/>
              </a:rPr>
              <a:t> </a:t>
            </a:r>
            <a:r>
              <a:rPr lang="ru-RU" dirty="0">
                <a:cs typeface="Arial"/>
              </a:rPr>
              <a:t>на</a:t>
            </a:r>
            <a:r>
              <a:rPr lang="ru-RU" spc="-26" dirty="0">
                <a:cs typeface="Arial"/>
              </a:rPr>
              <a:t> </a:t>
            </a:r>
            <a:r>
              <a:rPr lang="ru-RU" spc="-8" dirty="0">
                <a:cs typeface="Arial"/>
              </a:rPr>
              <a:t>отдельные</a:t>
            </a:r>
            <a:r>
              <a:rPr lang="ru-RU" spc="-26" dirty="0">
                <a:cs typeface="Arial"/>
              </a:rPr>
              <a:t> </a:t>
            </a:r>
            <a:r>
              <a:rPr lang="ru-RU" dirty="0">
                <a:cs typeface="Arial"/>
              </a:rPr>
              <a:t>группы</a:t>
            </a:r>
            <a:r>
              <a:rPr lang="ru-RU" spc="-23" dirty="0">
                <a:cs typeface="Arial"/>
              </a:rPr>
              <a:t> </a:t>
            </a:r>
            <a:r>
              <a:rPr lang="ru-RU" dirty="0">
                <a:cs typeface="Arial"/>
              </a:rPr>
              <a:t>и</a:t>
            </a:r>
            <a:r>
              <a:rPr lang="ru-RU" spc="-23" dirty="0">
                <a:cs typeface="Arial"/>
              </a:rPr>
              <a:t> </a:t>
            </a:r>
            <a:r>
              <a:rPr lang="ru-RU" spc="-15" dirty="0">
                <a:cs typeface="Arial"/>
              </a:rPr>
              <a:t>виды </a:t>
            </a:r>
            <a:r>
              <a:rPr lang="ru-RU" spc="-15" dirty="0" smtClean="0">
                <a:cs typeface="Arial"/>
              </a:rPr>
              <a:t>услуг</a:t>
            </a:r>
            <a:endParaRPr lang="ru-RU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742680" y="5852278"/>
            <a:ext cx="1107259" cy="180804"/>
            <a:chOff x="5083909" y="6299953"/>
            <a:chExt cx="1107259" cy="180804"/>
          </a:xfrm>
        </p:grpSpPr>
        <p:sp>
          <p:nvSpPr>
            <p:cNvPr id="7" name="object 40">
              <a:extLst>
                <a:ext uri="{FF2B5EF4-FFF2-40B4-BE49-F238E27FC236}">
                  <a16:creationId xmlns:a16="http://schemas.microsoft.com/office/drawing/2014/main" xmlns="" id="{5324A732-69CB-E824-CC1C-11AF229E0DCE}"/>
                </a:ext>
              </a:extLst>
            </p:cNvPr>
            <p:cNvSpPr txBox="1"/>
            <p:nvPr/>
          </p:nvSpPr>
          <p:spPr>
            <a:xfrm>
              <a:off x="5345983" y="6299953"/>
              <a:ext cx="845185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spc="-10" dirty="0">
                  <a:latin typeface="Arial"/>
                  <a:cs typeface="Arial"/>
                </a:rPr>
                <a:t>П</a:t>
              </a:r>
              <a:r>
                <a:rPr sz="1000" spc="-10" dirty="0" err="1" smtClean="0">
                  <a:latin typeface="Arial"/>
                  <a:cs typeface="Arial"/>
                </a:rPr>
                <a:t>овышение</a:t>
              </a:r>
              <a:endParaRPr sz="1000" dirty="0">
                <a:latin typeface="Arial"/>
                <a:cs typeface="Arial"/>
              </a:endParaRPr>
            </a:p>
          </p:txBody>
        </p:sp>
        <p:sp>
          <p:nvSpPr>
            <p:cNvPr id="80" name="Овал 79">
              <a:extLst>
                <a:ext uri="{FF2B5EF4-FFF2-40B4-BE49-F238E27FC236}">
                  <a16:creationId xmlns:a16="http://schemas.microsoft.com/office/drawing/2014/main" xmlns="" id="{C72D0C63-C43C-8741-441A-E779446EE15E}"/>
                </a:ext>
              </a:extLst>
            </p:cNvPr>
            <p:cNvSpPr/>
            <p:nvPr/>
          </p:nvSpPr>
          <p:spPr>
            <a:xfrm>
              <a:off x="5083909" y="6304911"/>
              <a:ext cx="175846" cy="175846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2" name="Группа 81">
            <a:extLst>
              <a:ext uri="{FF2B5EF4-FFF2-40B4-BE49-F238E27FC236}">
                <a16:creationId xmlns:a16="http://schemas.microsoft.com/office/drawing/2014/main" xmlns="" id="{BD7C8C5A-E8D0-EA8E-E6E1-E5B1313FEB38}"/>
              </a:ext>
            </a:extLst>
          </p:cNvPr>
          <p:cNvGrpSpPr/>
          <p:nvPr/>
        </p:nvGrpSpPr>
        <p:grpSpPr>
          <a:xfrm>
            <a:off x="1914261" y="5861054"/>
            <a:ext cx="1156051" cy="175846"/>
            <a:chOff x="10083449" y="6126241"/>
            <a:chExt cx="1220599" cy="175846"/>
          </a:xfrm>
        </p:grpSpPr>
        <p:sp>
          <p:nvSpPr>
            <p:cNvPr id="83" name="object 41">
              <a:extLst>
                <a:ext uri="{FF2B5EF4-FFF2-40B4-BE49-F238E27FC236}">
                  <a16:creationId xmlns:a16="http://schemas.microsoft.com/office/drawing/2014/main" xmlns="" id="{3B0F05D0-D705-B4F5-C76A-4E7DB25BF942}"/>
                </a:ext>
              </a:extLst>
            </p:cNvPr>
            <p:cNvSpPr txBox="1"/>
            <p:nvPr/>
          </p:nvSpPr>
          <p:spPr>
            <a:xfrm>
              <a:off x="10343310" y="6130808"/>
              <a:ext cx="960738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dirty="0">
                  <a:latin typeface="Arial"/>
                  <a:cs typeface="Arial"/>
                </a:rPr>
                <a:t>Без изменений</a:t>
              </a:r>
              <a:endParaRPr sz="1000" dirty="0">
                <a:latin typeface="Arial"/>
                <a:cs typeface="Arial"/>
              </a:endParaRPr>
            </a:p>
          </p:txBody>
        </p:sp>
        <p:sp>
          <p:nvSpPr>
            <p:cNvPr id="84" name="Овал 83">
              <a:extLst>
                <a:ext uri="{FF2B5EF4-FFF2-40B4-BE49-F238E27FC236}">
                  <a16:creationId xmlns:a16="http://schemas.microsoft.com/office/drawing/2014/main" xmlns="" id="{F2DE4338-C878-2917-8F5D-98817FA21D63}"/>
                </a:ext>
              </a:extLst>
            </p:cNvPr>
            <p:cNvSpPr/>
            <p:nvPr/>
          </p:nvSpPr>
          <p:spPr>
            <a:xfrm>
              <a:off x="10083449" y="6126241"/>
              <a:ext cx="186249" cy="1758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4653182" y="2032228"/>
            <a:ext cx="1494490" cy="382156"/>
            <a:chOff x="4072157" y="2032228"/>
            <a:chExt cx="1494490" cy="382156"/>
          </a:xfrm>
        </p:grpSpPr>
        <p:sp>
          <p:nvSpPr>
            <p:cNvPr id="24" name="object 3">
              <a:extLst>
                <a:ext uri="{FF2B5EF4-FFF2-40B4-BE49-F238E27FC236}">
                  <a16:creationId xmlns:a16="http://schemas.microsoft.com/office/drawing/2014/main" xmlns="" id="{657A68A6-B4C9-767B-BCD9-FFA6F780A073}"/>
                </a:ext>
              </a:extLst>
            </p:cNvPr>
            <p:cNvSpPr txBox="1"/>
            <p:nvPr/>
          </p:nvSpPr>
          <p:spPr>
            <a:xfrm>
              <a:off x="4072157" y="2032228"/>
              <a:ext cx="1232218" cy="38215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r">
                <a:lnSpc>
                  <a:spcPct val="100000"/>
                </a:lnSpc>
                <a:spcBef>
                  <a:spcPts val="100"/>
                </a:spcBef>
              </a:pPr>
              <a:r>
                <a:rPr lang="ru-RU" sz="2400" b="1" spc="-10" dirty="0" smtClean="0">
                  <a:solidFill>
                    <a:schemeClr val="accent1"/>
                  </a:solidFill>
                  <a:cs typeface="Arial Black"/>
                </a:rPr>
                <a:t>1 962,81</a:t>
              </a:r>
              <a:endParaRPr lang="ru-RU" sz="2400" b="1" spc="-10" dirty="0">
                <a:solidFill>
                  <a:schemeClr val="accent1"/>
                </a:solidFill>
                <a:cs typeface="Arial Black"/>
              </a:endParaRPr>
            </a:p>
          </p:txBody>
        </p:sp>
        <p:sp>
          <p:nvSpPr>
            <p:cNvPr id="85" name="Овал 84">
              <a:extLst>
                <a:ext uri="{FF2B5EF4-FFF2-40B4-BE49-F238E27FC236}">
                  <a16:creationId xmlns:a16="http://schemas.microsoft.com/office/drawing/2014/main" xmlns="" id="{B20F975C-E95F-E322-C03D-7B37C036FA22}"/>
                </a:ext>
              </a:extLst>
            </p:cNvPr>
            <p:cNvSpPr/>
            <p:nvPr/>
          </p:nvSpPr>
          <p:spPr>
            <a:xfrm>
              <a:off x="5435824" y="2176327"/>
              <a:ext cx="130823" cy="1308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7" name="Овал 86">
            <a:extLst>
              <a:ext uri="{FF2B5EF4-FFF2-40B4-BE49-F238E27FC236}">
                <a16:creationId xmlns:a16="http://schemas.microsoft.com/office/drawing/2014/main" xmlns="" id="{B20F975C-E95F-E322-C03D-7B37C036FA22}"/>
              </a:ext>
            </a:extLst>
          </p:cNvPr>
          <p:cNvSpPr/>
          <p:nvPr/>
        </p:nvSpPr>
        <p:spPr>
          <a:xfrm>
            <a:off x="11477076" y="2149633"/>
            <a:ext cx="130823" cy="1308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Овал 91">
            <a:extLst>
              <a:ext uri="{FF2B5EF4-FFF2-40B4-BE49-F238E27FC236}">
                <a16:creationId xmlns:a16="http://schemas.microsoft.com/office/drawing/2014/main" xmlns="" id="{B20F975C-E95F-E322-C03D-7B37C036FA22}"/>
              </a:ext>
            </a:extLst>
          </p:cNvPr>
          <p:cNvSpPr/>
          <p:nvPr/>
        </p:nvSpPr>
        <p:spPr>
          <a:xfrm>
            <a:off x="11455482" y="5223768"/>
            <a:ext cx="130823" cy="1308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6" name="object 63">
            <a:extLst>
              <a:ext uri="{FF2B5EF4-FFF2-40B4-BE49-F238E27FC236}">
                <a16:creationId xmlns:a16="http://schemas.microsoft.com/office/drawing/2014/main" xmlns="" id="{DEBB91EC-4699-3927-839E-140305EC8DE7}"/>
              </a:ext>
            </a:extLst>
          </p:cNvPr>
          <p:cNvGrpSpPr/>
          <p:nvPr/>
        </p:nvGrpSpPr>
        <p:grpSpPr>
          <a:xfrm>
            <a:off x="11455967" y="4586809"/>
            <a:ext cx="120014" cy="216538"/>
            <a:chOff x="5172308" y="4367213"/>
            <a:chExt cx="120014" cy="216538"/>
          </a:xfrm>
        </p:grpSpPr>
        <p:sp>
          <p:nvSpPr>
            <p:cNvPr id="77" name="object 64">
              <a:extLst>
                <a:ext uri="{FF2B5EF4-FFF2-40B4-BE49-F238E27FC236}">
                  <a16:creationId xmlns:a16="http://schemas.microsoft.com/office/drawing/2014/main" xmlns="" id="{A49E26C6-0B31-D72E-12D9-7719C6175861}"/>
                </a:ext>
              </a:extLst>
            </p:cNvPr>
            <p:cNvSpPr/>
            <p:nvPr/>
          </p:nvSpPr>
          <p:spPr>
            <a:xfrm>
              <a:off x="5232299" y="436721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65">
              <a:extLst>
                <a:ext uri="{FF2B5EF4-FFF2-40B4-BE49-F238E27FC236}">
                  <a16:creationId xmlns:a16="http://schemas.microsoft.com/office/drawing/2014/main" xmlns="" id="{9606145E-8ED1-A693-A221-12C6883F3CE7}"/>
                </a:ext>
              </a:extLst>
            </p:cNvPr>
            <p:cNvSpPr/>
            <p:nvPr/>
          </p:nvSpPr>
          <p:spPr>
            <a:xfrm>
              <a:off x="5172308" y="436721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1" name="Текст 2"/>
          <p:cNvSpPr txBox="1">
            <a:spLocks/>
          </p:cNvSpPr>
          <p:nvPr/>
        </p:nvSpPr>
        <p:spPr>
          <a:xfrm>
            <a:off x="9517637" y="1096962"/>
            <a:ext cx="2169465" cy="36512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b="0" dirty="0" smtClean="0"/>
              <a:t>рублей</a:t>
            </a:r>
            <a:endParaRPr lang="ru-RU" b="0" dirty="0"/>
          </a:p>
        </p:txBody>
      </p:sp>
      <p:grpSp>
        <p:nvGrpSpPr>
          <p:cNvPr id="91" name="object 63">
            <a:extLst>
              <a:ext uri="{FF2B5EF4-FFF2-40B4-BE49-F238E27FC236}">
                <a16:creationId xmlns:a16="http://schemas.microsoft.com/office/drawing/2014/main" xmlns="" id="{DEBB91EC-4699-3927-839E-140305EC8DE7}"/>
              </a:ext>
            </a:extLst>
          </p:cNvPr>
          <p:cNvGrpSpPr/>
          <p:nvPr/>
        </p:nvGrpSpPr>
        <p:grpSpPr>
          <a:xfrm>
            <a:off x="11455484" y="1482548"/>
            <a:ext cx="120014" cy="216538"/>
            <a:chOff x="5172308" y="4367213"/>
            <a:chExt cx="120014" cy="216538"/>
          </a:xfrm>
        </p:grpSpPr>
        <p:sp>
          <p:nvSpPr>
            <p:cNvPr id="93" name="object 64">
              <a:extLst>
                <a:ext uri="{FF2B5EF4-FFF2-40B4-BE49-F238E27FC236}">
                  <a16:creationId xmlns:a16="http://schemas.microsoft.com/office/drawing/2014/main" xmlns="" id="{A49E26C6-0B31-D72E-12D9-7719C6175861}"/>
                </a:ext>
              </a:extLst>
            </p:cNvPr>
            <p:cNvSpPr/>
            <p:nvPr/>
          </p:nvSpPr>
          <p:spPr>
            <a:xfrm>
              <a:off x="5232299" y="436721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65">
              <a:extLst>
                <a:ext uri="{FF2B5EF4-FFF2-40B4-BE49-F238E27FC236}">
                  <a16:creationId xmlns:a16="http://schemas.microsoft.com/office/drawing/2014/main" xmlns="" id="{9606145E-8ED1-A693-A221-12C6883F3CE7}"/>
                </a:ext>
              </a:extLst>
            </p:cNvPr>
            <p:cNvSpPr/>
            <p:nvPr/>
          </p:nvSpPr>
          <p:spPr>
            <a:xfrm>
              <a:off x="5172308" y="436721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5" name="object 63">
            <a:extLst>
              <a:ext uri="{FF2B5EF4-FFF2-40B4-BE49-F238E27FC236}">
                <a16:creationId xmlns:a16="http://schemas.microsoft.com/office/drawing/2014/main" xmlns="" id="{DEBB91EC-4699-3927-839E-140305EC8DE7}"/>
              </a:ext>
            </a:extLst>
          </p:cNvPr>
          <p:cNvGrpSpPr/>
          <p:nvPr/>
        </p:nvGrpSpPr>
        <p:grpSpPr>
          <a:xfrm>
            <a:off x="11477003" y="2739287"/>
            <a:ext cx="120014" cy="216538"/>
            <a:chOff x="5172308" y="4367213"/>
            <a:chExt cx="120014" cy="216538"/>
          </a:xfrm>
        </p:grpSpPr>
        <p:sp>
          <p:nvSpPr>
            <p:cNvPr id="96" name="object 64">
              <a:extLst>
                <a:ext uri="{FF2B5EF4-FFF2-40B4-BE49-F238E27FC236}">
                  <a16:creationId xmlns:a16="http://schemas.microsoft.com/office/drawing/2014/main" xmlns="" id="{A49E26C6-0B31-D72E-12D9-7719C6175861}"/>
                </a:ext>
              </a:extLst>
            </p:cNvPr>
            <p:cNvSpPr/>
            <p:nvPr/>
          </p:nvSpPr>
          <p:spPr>
            <a:xfrm>
              <a:off x="5232299" y="436721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65">
              <a:extLst>
                <a:ext uri="{FF2B5EF4-FFF2-40B4-BE49-F238E27FC236}">
                  <a16:creationId xmlns:a16="http://schemas.microsoft.com/office/drawing/2014/main" xmlns="" id="{9606145E-8ED1-A693-A221-12C6883F3CE7}"/>
                </a:ext>
              </a:extLst>
            </p:cNvPr>
            <p:cNvSpPr/>
            <p:nvPr/>
          </p:nvSpPr>
          <p:spPr>
            <a:xfrm>
              <a:off x="5172308" y="436721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8" name="object 63">
            <a:extLst>
              <a:ext uri="{FF2B5EF4-FFF2-40B4-BE49-F238E27FC236}">
                <a16:creationId xmlns:a16="http://schemas.microsoft.com/office/drawing/2014/main" xmlns="" id="{DEBB91EC-4699-3927-839E-140305EC8DE7}"/>
              </a:ext>
            </a:extLst>
          </p:cNvPr>
          <p:cNvGrpSpPr/>
          <p:nvPr/>
        </p:nvGrpSpPr>
        <p:grpSpPr>
          <a:xfrm>
            <a:off x="11474534" y="3354372"/>
            <a:ext cx="120014" cy="216538"/>
            <a:chOff x="5172308" y="4367213"/>
            <a:chExt cx="120014" cy="216538"/>
          </a:xfrm>
        </p:grpSpPr>
        <p:sp>
          <p:nvSpPr>
            <p:cNvPr id="99" name="object 64">
              <a:extLst>
                <a:ext uri="{FF2B5EF4-FFF2-40B4-BE49-F238E27FC236}">
                  <a16:creationId xmlns:a16="http://schemas.microsoft.com/office/drawing/2014/main" xmlns="" id="{A49E26C6-0B31-D72E-12D9-7719C6175861}"/>
                </a:ext>
              </a:extLst>
            </p:cNvPr>
            <p:cNvSpPr/>
            <p:nvPr/>
          </p:nvSpPr>
          <p:spPr>
            <a:xfrm>
              <a:off x="5232299" y="436721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65">
              <a:extLst>
                <a:ext uri="{FF2B5EF4-FFF2-40B4-BE49-F238E27FC236}">
                  <a16:creationId xmlns:a16="http://schemas.microsoft.com/office/drawing/2014/main" xmlns="" id="{9606145E-8ED1-A693-A221-12C6883F3CE7}"/>
                </a:ext>
              </a:extLst>
            </p:cNvPr>
            <p:cNvSpPr/>
            <p:nvPr/>
          </p:nvSpPr>
          <p:spPr>
            <a:xfrm>
              <a:off x="5172308" y="436721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1" name="object 63">
            <a:extLst>
              <a:ext uri="{FF2B5EF4-FFF2-40B4-BE49-F238E27FC236}">
                <a16:creationId xmlns:a16="http://schemas.microsoft.com/office/drawing/2014/main" xmlns="" id="{DEBB91EC-4699-3927-839E-140305EC8DE7}"/>
              </a:ext>
            </a:extLst>
          </p:cNvPr>
          <p:cNvGrpSpPr/>
          <p:nvPr/>
        </p:nvGrpSpPr>
        <p:grpSpPr>
          <a:xfrm>
            <a:off x="11455484" y="3942602"/>
            <a:ext cx="120014" cy="216538"/>
            <a:chOff x="5172308" y="4367213"/>
            <a:chExt cx="120014" cy="216538"/>
          </a:xfrm>
        </p:grpSpPr>
        <p:sp>
          <p:nvSpPr>
            <p:cNvPr id="102" name="object 64">
              <a:extLst>
                <a:ext uri="{FF2B5EF4-FFF2-40B4-BE49-F238E27FC236}">
                  <a16:creationId xmlns:a16="http://schemas.microsoft.com/office/drawing/2014/main" xmlns="" id="{A49E26C6-0B31-D72E-12D9-7719C6175861}"/>
                </a:ext>
              </a:extLst>
            </p:cNvPr>
            <p:cNvSpPr/>
            <p:nvPr/>
          </p:nvSpPr>
          <p:spPr>
            <a:xfrm>
              <a:off x="5232299" y="436721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65">
              <a:extLst>
                <a:ext uri="{FF2B5EF4-FFF2-40B4-BE49-F238E27FC236}">
                  <a16:creationId xmlns:a16="http://schemas.microsoft.com/office/drawing/2014/main" xmlns="" id="{9606145E-8ED1-A693-A221-12C6883F3CE7}"/>
                </a:ext>
              </a:extLst>
            </p:cNvPr>
            <p:cNvSpPr/>
            <p:nvPr/>
          </p:nvSpPr>
          <p:spPr>
            <a:xfrm>
              <a:off x="5172308" y="436721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808727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СТОИМОСТИ УСЛОВНОГО (МИНИМАЛЬНОГО)</a:t>
            </a:r>
            <a:br>
              <a:rPr lang="ru-RU" dirty="0" smtClean="0"/>
            </a:br>
            <a:r>
              <a:rPr lang="ru-RU" dirty="0" smtClean="0"/>
              <a:t>НАБОРА ПРОДУКТОВ ПИТАНИЯ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599662" y="952500"/>
            <a:ext cx="8113516" cy="365125"/>
          </a:xfrm>
        </p:spPr>
        <p:txBody>
          <a:bodyPr/>
          <a:lstStyle/>
          <a:p>
            <a:r>
              <a:rPr lang="ru-RU" dirty="0" smtClean="0"/>
              <a:t>май 2024 </a:t>
            </a:r>
            <a:r>
              <a:rPr lang="ru-RU" dirty="0"/>
              <a:t>г. в расчете на 1 человека в месяц</a:t>
            </a:r>
          </a:p>
        </p:txBody>
      </p:sp>
      <p:sp>
        <p:nvSpPr>
          <p:cNvPr id="44" name="Нижний колонтитул 3">
            <a:extLst>
              <a:ext uri="{FF2B5EF4-FFF2-40B4-BE49-F238E27FC236}">
                <a16:creationId xmlns:a16="http://schemas.microsoft.com/office/drawing/2014/main" xmlns="" id="{EB039BD7-BC84-E333-19DA-A2104AB32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182" y="6448271"/>
            <a:ext cx="10219315" cy="365125"/>
          </a:xfrm>
        </p:spPr>
        <p:txBody>
          <a:bodyPr/>
          <a:lstStyle/>
          <a:p>
            <a:r>
              <a:rPr lang="ru-RU" dirty="0" smtClean="0">
                <a:cs typeface="Arial"/>
              </a:rPr>
              <a:t>стоимость </a:t>
            </a:r>
            <a:r>
              <a:rPr lang="ru-RU" dirty="0">
                <a:cs typeface="Arial"/>
              </a:rPr>
              <a:t>условного (минимального) набора продуктов питания</a:t>
            </a:r>
            <a:endParaRPr lang="ru-RU" dirty="0"/>
          </a:p>
        </p:txBody>
      </p:sp>
      <p:graphicFrame>
        <p:nvGraphicFramePr>
          <p:cNvPr id="45" name="Диаграмма 44">
            <a:extLst>
              <a:ext uri="{FF2B5EF4-FFF2-40B4-BE49-F238E27FC236}">
                <a16:creationId xmlns="" xmlns:a16="http://schemas.microsoft.com/office/drawing/2014/main" id="{57F61A42-FE0C-7855-5237-5A7B926FB3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5892594"/>
              </p:ext>
            </p:extLst>
          </p:nvPr>
        </p:nvGraphicFramePr>
        <p:xfrm>
          <a:off x="3797696" y="2010842"/>
          <a:ext cx="4806457" cy="3473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6" name="Группа 45"/>
          <p:cNvGrpSpPr/>
          <p:nvPr/>
        </p:nvGrpSpPr>
        <p:grpSpPr>
          <a:xfrm>
            <a:off x="8428307" y="2143889"/>
            <a:ext cx="3523003" cy="176559"/>
            <a:chOff x="6018482" y="2143889"/>
            <a:chExt cx="3523003" cy="176559"/>
          </a:xfrm>
        </p:grpSpPr>
        <p:sp>
          <p:nvSpPr>
            <p:cNvPr id="47" name="object 34">
              <a:extLst>
                <a:ext uri="{FF2B5EF4-FFF2-40B4-BE49-F238E27FC236}">
                  <a16:creationId xmlns="" xmlns:a16="http://schemas.microsoft.com/office/drawing/2014/main" id="{65EFA3E4-5961-E3A6-DAAC-E54B9B5A2D1F}"/>
                </a:ext>
              </a:extLst>
            </p:cNvPr>
            <p:cNvSpPr txBox="1"/>
            <p:nvPr/>
          </p:nvSpPr>
          <p:spPr>
            <a:xfrm>
              <a:off x="6313780" y="2153736"/>
              <a:ext cx="3227705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dirty="0">
                  <a:solidFill>
                    <a:srgbClr val="282A2E"/>
                  </a:solidFill>
                  <a:cs typeface="Arial"/>
                </a:rPr>
                <a:t>Хлеб, мука, макаронные и крупяные изделия</a:t>
              </a:r>
            </a:p>
          </p:txBody>
        </p:sp>
        <p:sp>
          <p:nvSpPr>
            <p:cNvPr id="48" name="Овал 47">
              <a:extLst>
                <a:ext uri="{FF2B5EF4-FFF2-40B4-BE49-F238E27FC236}">
                  <a16:creationId xmlns="" xmlns:a16="http://schemas.microsoft.com/office/drawing/2014/main" id="{6B24EE80-DE38-1F4D-C04F-49940EF8EF2A}"/>
                </a:ext>
              </a:extLst>
            </p:cNvPr>
            <p:cNvSpPr/>
            <p:nvPr/>
          </p:nvSpPr>
          <p:spPr>
            <a:xfrm>
              <a:off x="6018482" y="2143889"/>
              <a:ext cx="175846" cy="1758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8428307" y="2576470"/>
            <a:ext cx="2201568" cy="177578"/>
            <a:chOff x="6018482" y="2576470"/>
            <a:chExt cx="2201568" cy="177578"/>
          </a:xfrm>
        </p:grpSpPr>
        <p:sp>
          <p:nvSpPr>
            <p:cNvPr id="50" name="object 36">
              <a:extLst>
                <a:ext uri="{FF2B5EF4-FFF2-40B4-BE49-F238E27FC236}">
                  <a16:creationId xmlns="" xmlns:a16="http://schemas.microsoft.com/office/drawing/2014/main" id="{F0B509E0-0C55-5B24-53DB-7AE38EE47AB5}"/>
                </a:ext>
              </a:extLst>
            </p:cNvPr>
            <p:cNvSpPr txBox="1"/>
            <p:nvPr/>
          </p:nvSpPr>
          <p:spPr>
            <a:xfrm>
              <a:off x="6313780" y="2587336"/>
              <a:ext cx="1906270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dirty="0">
                  <a:solidFill>
                    <a:srgbClr val="282A2E"/>
                  </a:solidFill>
                  <a:cs typeface="Arial"/>
                </a:rPr>
                <a:t>Мясо и птица</a:t>
              </a:r>
            </a:p>
          </p:txBody>
        </p:sp>
        <p:sp>
          <p:nvSpPr>
            <p:cNvPr id="51" name="Овал 50">
              <a:extLst>
                <a:ext uri="{FF2B5EF4-FFF2-40B4-BE49-F238E27FC236}">
                  <a16:creationId xmlns="" xmlns:a16="http://schemas.microsoft.com/office/drawing/2014/main" id="{2CA4FDDD-23F7-7323-6A49-055ED531A00C}"/>
                </a:ext>
              </a:extLst>
            </p:cNvPr>
            <p:cNvSpPr/>
            <p:nvPr/>
          </p:nvSpPr>
          <p:spPr>
            <a:xfrm>
              <a:off x="6018482" y="2576470"/>
              <a:ext cx="175846" cy="1758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8428307" y="3009051"/>
            <a:ext cx="3304836" cy="178595"/>
            <a:chOff x="6018482" y="3009051"/>
            <a:chExt cx="3304836" cy="178595"/>
          </a:xfrm>
        </p:grpSpPr>
        <p:sp>
          <p:nvSpPr>
            <p:cNvPr id="53" name="object 38">
              <a:extLst>
                <a:ext uri="{FF2B5EF4-FFF2-40B4-BE49-F238E27FC236}">
                  <a16:creationId xmlns="" xmlns:a16="http://schemas.microsoft.com/office/drawing/2014/main" id="{6B94183A-2121-377F-C581-9868C758C89A}"/>
                </a:ext>
              </a:extLst>
            </p:cNvPr>
            <p:cNvSpPr txBox="1"/>
            <p:nvPr/>
          </p:nvSpPr>
          <p:spPr>
            <a:xfrm>
              <a:off x="6313780" y="3020934"/>
              <a:ext cx="3009538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spc="-10" dirty="0">
                  <a:solidFill>
                    <a:srgbClr val="282A2E"/>
                  </a:solidFill>
                  <a:cs typeface="Arial"/>
                </a:rPr>
                <a:t>Плодоовощная продукция, включая картофель</a:t>
              </a:r>
            </a:p>
          </p:txBody>
        </p:sp>
        <p:sp>
          <p:nvSpPr>
            <p:cNvPr id="54" name="Овал 53">
              <a:extLst>
                <a:ext uri="{FF2B5EF4-FFF2-40B4-BE49-F238E27FC236}">
                  <a16:creationId xmlns="" xmlns:a16="http://schemas.microsoft.com/office/drawing/2014/main" id="{FB61F983-2320-2099-1084-7984D06BBD7F}"/>
                </a:ext>
              </a:extLst>
            </p:cNvPr>
            <p:cNvSpPr/>
            <p:nvPr/>
          </p:nvSpPr>
          <p:spPr>
            <a:xfrm>
              <a:off x="6018482" y="3009051"/>
              <a:ext cx="175846" cy="175846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8428307" y="3441632"/>
            <a:ext cx="3781448" cy="180104"/>
            <a:chOff x="6018482" y="3441632"/>
            <a:chExt cx="3781448" cy="180104"/>
          </a:xfrm>
        </p:grpSpPr>
        <p:sp>
          <p:nvSpPr>
            <p:cNvPr id="56" name="object 40">
              <a:extLst>
                <a:ext uri="{FF2B5EF4-FFF2-40B4-BE49-F238E27FC236}">
                  <a16:creationId xmlns="" xmlns:a16="http://schemas.microsoft.com/office/drawing/2014/main" id="{6ED3E151-415B-FF6D-84A9-9F740DF2470E}"/>
                </a:ext>
              </a:extLst>
            </p:cNvPr>
            <p:cNvSpPr txBox="1"/>
            <p:nvPr/>
          </p:nvSpPr>
          <p:spPr>
            <a:xfrm>
              <a:off x="6313780" y="3455024"/>
              <a:ext cx="3486150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dirty="0">
                  <a:solidFill>
                    <a:srgbClr val="282A2E"/>
                  </a:solidFill>
                  <a:cs typeface="Arial"/>
                </a:rPr>
                <a:t>Молоко и молочная продукция</a:t>
              </a:r>
            </a:p>
          </p:txBody>
        </p:sp>
        <p:sp>
          <p:nvSpPr>
            <p:cNvPr id="57" name="Овал 56">
              <a:extLst>
                <a:ext uri="{FF2B5EF4-FFF2-40B4-BE49-F238E27FC236}">
                  <a16:creationId xmlns="" xmlns:a16="http://schemas.microsoft.com/office/drawing/2014/main" id="{2739A3ED-B78B-318B-9E12-40535231501F}"/>
                </a:ext>
              </a:extLst>
            </p:cNvPr>
            <p:cNvSpPr/>
            <p:nvPr/>
          </p:nvSpPr>
          <p:spPr>
            <a:xfrm>
              <a:off x="6018482" y="3441632"/>
              <a:ext cx="175846" cy="175846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8428307" y="3874213"/>
            <a:ext cx="3872252" cy="181123"/>
            <a:chOff x="6018482" y="3874213"/>
            <a:chExt cx="3872252" cy="181123"/>
          </a:xfrm>
        </p:grpSpPr>
        <p:sp>
          <p:nvSpPr>
            <p:cNvPr id="59" name="object 42">
              <a:extLst>
                <a:ext uri="{FF2B5EF4-FFF2-40B4-BE49-F238E27FC236}">
                  <a16:creationId xmlns="" xmlns:a16="http://schemas.microsoft.com/office/drawing/2014/main" id="{16120CFC-EFE4-2090-9601-422D95E67E05}"/>
                </a:ext>
              </a:extLst>
            </p:cNvPr>
            <p:cNvSpPr txBox="1"/>
            <p:nvPr/>
          </p:nvSpPr>
          <p:spPr>
            <a:xfrm>
              <a:off x="6313780" y="3888624"/>
              <a:ext cx="3576954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dirty="0">
                  <a:solidFill>
                    <a:srgbClr val="282A2E"/>
                  </a:solidFill>
                  <a:cs typeface="Arial"/>
                </a:rPr>
                <a:t>Масло и жиры</a:t>
              </a:r>
            </a:p>
          </p:txBody>
        </p:sp>
        <p:sp>
          <p:nvSpPr>
            <p:cNvPr id="60" name="Овал 59">
              <a:extLst>
                <a:ext uri="{FF2B5EF4-FFF2-40B4-BE49-F238E27FC236}">
                  <a16:creationId xmlns="" xmlns:a16="http://schemas.microsoft.com/office/drawing/2014/main" id="{550DA798-533B-6C38-3C48-8B26A0216453}"/>
                </a:ext>
              </a:extLst>
            </p:cNvPr>
            <p:cNvSpPr/>
            <p:nvPr/>
          </p:nvSpPr>
          <p:spPr>
            <a:xfrm>
              <a:off x="6018482" y="3874213"/>
              <a:ext cx="175846" cy="175846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8428307" y="4306794"/>
            <a:ext cx="3523003" cy="182141"/>
            <a:chOff x="6018482" y="4306794"/>
            <a:chExt cx="3523003" cy="182141"/>
          </a:xfrm>
        </p:grpSpPr>
        <p:sp>
          <p:nvSpPr>
            <p:cNvPr id="62" name="object 44">
              <a:extLst>
                <a:ext uri="{FF2B5EF4-FFF2-40B4-BE49-F238E27FC236}">
                  <a16:creationId xmlns="" xmlns:a16="http://schemas.microsoft.com/office/drawing/2014/main" id="{FE6BD7B5-6146-1B93-A65E-5D55B8575B00}"/>
                </a:ext>
              </a:extLst>
            </p:cNvPr>
            <p:cNvSpPr txBox="1"/>
            <p:nvPr/>
          </p:nvSpPr>
          <p:spPr>
            <a:xfrm>
              <a:off x="6313780" y="4322223"/>
              <a:ext cx="3227705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dirty="0">
                  <a:solidFill>
                    <a:srgbClr val="282A2E"/>
                  </a:solidFill>
                  <a:cs typeface="Arial"/>
                </a:rPr>
                <a:t>Рыбопродукты</a:t>
              </a:r>
            </a:p>
          </p:txBody>
        </p:sp>
        <p:sp>
          <p:nvSpPr>
            <p:cNvPr id="63" name="Овал 62">
              <a:extLst>
                <a:ext uri="{FF2B5EF4-FFF2-40B4-BE49-F238E27FC236}">
                  <a16:creationId xmlns="" xmlns:a16="http://schemas.microsoft.com/office/drawing/2014/main" id="{0B7D0587-7712-82A3-6973-D0901E1B3438}"/>
                </a:ext>
              </a:extLst>
            </p:cNvPr>
            <p:cNvSpPr/>
            <p:nvPr/>
          </p:nvSpPr>
          <p:spPr>
            <a:xfrm>
              <a:off x="6018482" y="4306794"/>
              <a:ext cx="175846" cy="175846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8428307" y="4710803"/>
            <a:ext cx="3304837" cy="175846"/>
            <a:chOff x="6018482" y="4739378"/>
            <a:chExt cx="3304837" cy="175846"/>
          </a:xfrm>
        </p:grpSpPr>
        <p:sp>
          <p:nvSpPr>
            <p:cNvPr id="65" name="object 46">
              <a:extLst>
                <a:ext uri="{FF2B5EF4-FFF2-40B4-BE49-F238E27FC236}">
                  <a16:creationId xmlns="" xmlns:a16="http://schemas.microsoft.com/office/drawing/2014/main" id="{826E8D5F-EB86-732B-6DAC-106D8B79EAF4}"/>
                </a:ext>
              </a:extLst>
            </p:cNvPr>
            <p:cNvSpPr txBox="1"/>
            <p:nvPr/>
          </p:nvSpPr>
          <p:spPr>
            <a:xfrm>
              <a:off x="6313781" y="4746297"/>
              <a:ext cx="3009538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dirty="0">
                  <a:solidFill>
                    <a:srgbClr val="282A2E"/>
                  </a:solidFill>
                  <a:cs typeface="Arial"/>
                </a:rPr>
                <a:t>Яйца</a:t>
              </a:r>
            </a:p>
          </p:txBody>
        </p:sp>
        <p:sp>
          <p:nvSpPr>
            <p:cNvPr id="66" name="Овал 65">
              <a:extLst>
                <a:ext uri="{FF2B5EF4-FFF2-40B4-BE49-F238E27FC236}">
                  <a16:creationId xmlns="" xmlns:a16="http://schemas.microsoft.com/office/drawing/2014/main" id="{FE0F0B1F-6A23-5F9F-328D-09D2F3954E58}"/>
                </a:ext>
              </a:extLst>
            </p:cNvPr>
            <p:cNvSpPr/>
            <p:nvPr/>
          </p:nvSpPr>
          <p:spPr>
            <a:xfrm>
              <a:off x="6018482" y="4739378"/>
              <a:ext cx="175846" cy="17584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7" name="Прямоугольник 66"/>
          <p:cNvSpPr/>
          <p:nvPr/>
        </p:nvSpPr>
        <p:spPr>
          <a:xfrm>
            <a:off x="5579079" y="3441632"/>
            <a:ext cx="1383713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/>
              <a:t>5 538,40</a:t>
            </a:r>
            <a:br>
              <a:rPr lang="ru-RU" sz="2400" b="1" dirty="0" smtClean="0"/>
            </a:br>
            <a:r>
              <a:rPr lang="ru-RU" sz="1400" dirty="0" smtClean="0"/>
              <a:t>рублей</a:t>
            </a:r>
            <a:endParaRPr lang="ru-RU" sz="1400" dirty="0"/>
          </a:p>
        </p:txBody>
      </p:sp>
      <p:grpSp>
        <p:nvGrpSpPr>
          <p:cNvPr id="68" name="Группа 67"/>
          <p:cNvGrpSpPr/>
          <p:nvPr/>
        </p:nvGrpSpPr>
        <p:grpSpPr>
          <a:xfrm>
            <a:off x="8428307" y="5044178"/>
            <a:ext cx="3304837" cy="175846"/>
            <a:chOff x="6018482" y="4739378"/>
            <a:chExt cx="3304837" cy="175846"/>
          </a:xfrm>
        </p:grpSpPr>
        <p:sp>
          <p:nvSpPr>
            <p:cNvPr id="69" name="object 46">
              <a:extLst>
                <a:ext uri="{FF2B5EF4-FFF2-40B4-BE49-F238E27FC236}">
                  <a16:creationId xmlns="" xmlns:a16="http://schemas.microsoft.com/office/drawing/2014/main" id="{826E8D5F-EB86-732B-6DAC-106D8B79EAF4}"/>
                </a:ext>
              </a:extLst>
            </p:cNvPr>
            <p:cNvSpPr txBox="1"/>
            <p:nvPr/>
          </p:nvSpPr>
          <p:spPr>
            <a:xfrm>
              <a:off x="6313781" y="4746297"/>
              <a:ext cx="3009538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dirty="0">
                  <a:solidFill>
                    <a:srgbClr val="282A2E"/>
                  </a:solidFill>
                  <a:cs typeface="Arial"/>
                </a:rPr>
                <a:t>Сахар</a:t>
              </a:r>
            </a:p>
          </p:txBody>
        </p:sp>
        <p:sp>
          <p:nvSpPr>
            <p:cNvPr id="70" name="Овал 69">
              <a:extLst>
                <a:ext uri="{FF2B5EF4-FFF2-40B4-BE49-F238E27FC236}">
                  <a16:creationId xmlns="" xmlns:a16="http://schemas.microsoft.com/office/drawing/2014/main" id="{FE0F0B1F-6A23-5F9F-328D-09D2F3954E58}"/>
                </a:ext>
              </a:extLst>
            </p:cNvPr>
            <p:cNvSpPr/>
            <p:nvPr/>
          </p:nvSpPr>
          <p:spPr>
            <a:xfrm>
              <a:off x="6018482" y="4739378"/>
              <a:ext cx="175846" cy="175846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8428307" y="5396603"/>
            <a:ext cx="3304837" cy="175846"/>
            <a:chOff x="6018482" y="4739378"/>
            <a:chExt cx="3304837" cy="175846"/>
          </a:xfrm>
        </p:grpSpPr>
        <p:sp>
          <p:nvSpPr>
            <p:cNvPr id="72" name="object 46">
              <a:extLst>
                <a:ext uri="{FF2B5EF4-FFF2-40B4-BE49-F238E27FC236}">
                  <a16:creationId xmlns="" xmlns:a16="http://schemas.microsoft.com/office/drawing/2014/main" id="{826E8D5F-EB86-732B-6DAC-106D8B79EAF4}"/>
                </a:ext>
              </a:extLst>
            </p:cNvPr>
            <p:cNvSpPr txBox="1"/>
            <p:nvPr/>
          </p:nvSpPr>
          <p:spPr>
            <a:xfrm>
              <a:off x="6313781" y="4746297"/>
              <a:ext cx="3009538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dirty="0">
                  <a:solidFill>
                    <a:srgbClr val="282A2E"/>
                  </a:solidFill>
                  <a:cs typeface="Arial"/>
                </a:rPr>
                <a:t>Прочие продукты</a:t>
              </a:r>
            </a:p>
          </p:txBody>
        </p:sp>
        <p:sp>
          <p:nvSpPr>
            <p:cNvPr id="73" name="Овал 72">
              <a:extLst>
                <a:ext uri="{FF2B5EF4-FFF2-40B4-BE49-F238E27FC236}">
                  <a16:creationId xmlns="" xmlns:a16="http://schemas.microsoft.com/office/drawing/2014/main" id="{FE0F0B1F-6A23-5F9F-328D-09D2F3954E58}"/>
                </a:ext>
              </a:extLst>
            </p:cNvPr>
            <p:cNvSpPr/>
            <p:nvPr/>
          </p:nvSpPr>
          <p:spPr>
            <a:xfrm>
              <a:off x="6018482" y="4739378"/>
              <a:ext cx="175846" cy="175846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2" name="object 2">
            <a:extLst>
              <a:ext uri="{FF2B5EF4-FFF2-40B4-BE49-F238E27FC236}">
                <a16:creationId xmlns="" xmlns:a16="http://schemas.microsoft.com/office/drawing/2014/main" id="{3FED52D7-9810-9CEA-9D24-A944FB12C346}"/>
              </a:ext>
            </a:extLst>
          </p:cNvPr>
          <p:cNvSpPr/>
          <p:nvPr/>
        </p:nvSpPr>
        <p:spPr>
          <a:xfrm>
            <a:off x="708856" y="1974637"/>
            <a:ext cx="3088530" cy="3138414"/>
          </a:xfrm>
          <a:custGeom>
            <a:avLst/>
            <a:gdLst/>
            <a:ahLst/>
            <a:cxnLst/>
            <a:rect l="l" t="t" r="r" b="b"/>
            <a:pathLst>
              <a:path w="4574540" h="5994400">
                <a:moveTo>
                  <a:pt x="4421797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5842000"/>
                </a:lnTo>
                <a:lnTo>
                  <a:pt x="7769" y="5890168"/>
                </a:lnTo>
                <a:lnTo>
                  <a:pt x="29405" y="5932003"/>
                </a:lnTo>
                <a:lnTo>
                  <a:pt x="62396" y="5964994"/>
                </a:lnTo>
                <a:lnTo>
                  <a:pt x="104231" y="5986630"/>
                </a:lnTo>
                <a:lnTo>
                  <a:pt x="152400" y="5994400"/>
                </a:lnTo>
                <a:lnTo>
                  <a:pt x="4421797" y="5994400"/>
                </a:lnTo>
                <a:lnTo>
                  <a:pt x="4469970" y="5986630"/>
                </a:lnTo>
                <a:lnTo>
                  <a:pt x="4511805" y="5964994"/>
                </a:lnTo>
                <a:lnTo>
                  <a:pt x="4544794" y="5932003"/>
                </a:lnTo>
                <a:lnTo>
                  <a:pt x="4566428" y="5890168"/>
                </a:lnTo>
                <a:lnTo>
                  <a:pt x="4574197" y="5842000"/>
                </a:lnTo>
                <a:lnTo>
                  <a:pt x="4574197" y="152400"/>
                </a:lnTo>
                <a:lnTo>
                  <a:pt x="4566428" y="104231"/>
                </a:lnTo>
                <a:lnTo>
                  <a:pt x="4544794" y="62396"/>
                </a:lnTo>
                <a:lnTo>
                  <a:pt x="4511805" y="29405"/>
                </a:lnTo>
                <a:lnTo>
                  <a:pt x="4469970" y="7769"/>
                </a:lnTo>
                <a:lnTo>
                  <a:pt x="4421797" y="0"/>
                </a:lnTo>
                <a:close/>
              </a:path>
            </a:pathLst>
          </a:custGeom>
          <a:solidFill>
            <a:srgbClr val="CFE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Прямоугольник 42">
            <a:extLst>
              <a:ext uri="{FF2B5EF4-FFF2-40B4-BE49-F238E27FC236}">
                <a16:creationId xmlns="" xmlns:a16="http://schemas.microsoft.com/office/drawing/2014/main" id="{48FFCABA-CBB5-C3E2-772E-82B490415A67}"/>
              </a:ext>
            </a:extLst>
          </p:cNvPr>
          <p:cNvSpPr/>
          <p:nvPr/>
        </p:nvSpPr>
        <p:spPr>
          <a:xfrm>
            <a:off x="605508" y="2079479"/>
            <a:ext cx="3238076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Изменение </a:t>
            </a:r>
            <a:b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стоимости условного (минимального) набора продуктов питания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4" name="Группа 73"/>
          <p:cNvGrpSpPr/>
          <p:nvPr/>
        </p:nvGrpSpPr>
        <p:grpSpPr>
          <a:xfrm>
            <a:off x="846975" y="3100159"/>
            <a:ext cx="3238077" cy="822532"/>
            <a:chOff x="846975" y="2662009"/>
            <a:chExt cx="3238077" cy="822532"/>
          </a:xfrm>
        </p:grpSpPr>
        <p:sp>
          <p:nvSpPr>
            <p:cNvPr id="79" name="Прямоугольник 78">
              <a:extLst>
                <a:ext uri="{FF2B5EF4-FFF2-40B4-BE49-F238E27FC236}">
                  <a16:creationId xmlns="" xmlns:a16="http://schemas.microsoft.com/office/drawing/2014/main" id="{38C06513-3025-21C5-5C09-18360DEAA45F}"/>
                </a:ext>
              </a:extLst>
            </p:cNvPr>
            <p:cNvSpPr/>
            <p:nvPr/>
          </p:nvSpPr>
          <p:spPr>
            <a:xfrm>
              <a:off x="846975" y="2899766"/>
              <a:ext cx="22332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3200" b="1" spc="-40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105,08</a:t>
              </a:r>
              <a:endParaRPr lang="ru-RU" sz="3200" b="1" spc="-4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Прямоугольник 79">
              <a:extLst>
                <a:ext uri="{FF2B5EF4-FFF2-40B4-BE49-F238E27FC236}">
                  <a16:creationId xmlns="" xmlns:a16="http://schemas.microsoft.com/office/drawing/2014/main" id="{B70C9448-CDDB-A7E4-A862-EC407D16C8E8}"/>
                </a:ext>
              </a:extLst>
            </p:cNvPr>
            <p:cNvSpPr/>
            <p:nvPr/>
          </p:nvSpPr>
          <p:spPr>
            <a:xfrm>
              <a:off x="846976" y="2662009"/>
              <a:ext cx="3238076" cy="2377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к предыдущему месяцу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1" name="Группа 80"/>
          <p:cNvGrpSpPr/>
          <p:nvPr/>
        </p:nvGrpSpPr>
        <p:grpSpPr>
          <a:xfrm>
            <a:off x="840158" y="4104636"/>
            <a:ext cx="3287741" cy="866175"/>
            <a:chOff x="840158" y="4285611"/>
            <a:chExt cx="3287741" cy="866175"/>
          </a:xfrm>
        </p:grpSpPr>
        <p:sp>
          <p:nvSpPr>
            <p:cNvPr id="82" name="Прямоугольник 81">
              <a:extLst>
                <a:ext uri="{FF2B5EF4-FFF2-40B4-BE49-F238E27FC236}">
                  <a16:creationId xmlns="" xmlns:a16="http://schemas.microsoft.com/office/drawing/2014/main" id="{9CF2926D-70C3-8221-D65E-4FEC3A6CED38}"/>
                </a:ext>
              </a:extLst>
            </p:cNvPr>
            <p:cNvSpPr/>
            <p:nvPr/>
          </p:nvSpPr>
          <p:spPr>
            <a:xfrm>
              <a:off x="840158" y="4567011"/>
              <a:ext cx="186494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3200" b="1" spc="-40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109,00</a:t>
              </a:r>
              <a:endParaRPr lang="ru-RU" sz="3200" b="1" spc="-4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Прямоугольник 82">
              <a:extLst>
                <a:ext uri="{FF2B5EF4-FFF2-40B4-BE49-F238E27FC236}">
                  <a16:creationId xmlns="" xmlns:a16="http://schemas.microsoft.com/office/drawing/2014/main" id="{B70C9448-CDDB-A7E4-A862-EC407D16C8E8}"/>
                </a:ext>
              </a:extLst>
            </p:cNvPr>
            <p:cNvSpPr/>
            <p:nvPr/>
          </p:nvSpPr>
          <p:spPr>
            <a:xfrm>
              <a:off x="889823" y="4285611"/>
              <a:ext cx="3238076" cy="2377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dirty="0">
                  <a:latin typeface="Arial" panose="020B0604020202020204" pitchFamily="34" charset="0"/>
                  <a:cs typeface="Arial" panose="020B0604020202020204" pitchFamily="34" charset="0"/>
                </a:rPr>
                <a:t>к декабрю предыдущего года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9583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5">
            <a:extLst>
              <a:ext uri="{FF2B5EF4-FFF2-40B4-BE49-F238E27FC236}">
                <a16:creationId xmlns="" xmlns:a16="http://schemas.microsoft.com/office/drawing/2014/main" id="{EDD8D5CC-BCF0-6108-0040-9BBD760217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085079"/>
              </p:ext>
            </p:extLst>
          </p:nvPr>
        </p:nvGraphicFramePr>
        <p:xfrm>
          <a:off x="3010491" y="1516188"/>
          <a:ext cx="7131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4411">
                  <a:extLst>
                    <a:ext uri="{9D8B030D-6E8A-4147-A177-3AD203B41FA5}">
                      <a16:colId xmlns="" xmlns:a16="http://schemas.microsoft.com/office/drawing/2014/main" val="1742547620"/>
                    </a:ext>
                  </a:extLst>
                </a:gridCol>
                <a:gridCol w="627389">
                  <a:extLst>
                    <a:ext uri="{9D8B030D-6E8A-4147-A177-3AD203B41FA5}">
                      <a16:colId xmlns="" xmlns:a16="http://schemas.microsoft.com/office/drawing/2014/main" val="37315978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bg1"/>
                          </a:solidFill>
                        </a:rPr>
                        <a:t>Индексы потребительских цен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00846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Индексы</a:t>
                      </a:r>
                      <a:r>
                        <a:rPr lang="ru-RU" sz="1400" spc="-34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цен</a:t>
                      </a:r>
                      <a:r>
                        <a:rPr lang="ru-RU" sz="1400" spc="-26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на</a:t>
                      </a:r>
                      <a:r>
                        <a:rPr lang="ru-RU" sz="1400" spc="-26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spc="-8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отдельные</a:t>
                      </a:r>
                      <a:r>
                        <a:rPr lang="ru-RU" sz="1400" spc="-26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группы</a:t>
                      </a:r>
                      <a:r>
                        <a:rPr lang="ru-RU" sz="1400" spc="-23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и</a:t>
                      </a:r>
                      <a:r>
                        <a:rPr lang="ru-RU" sz="1400" spc="-23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spc="-1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виды </a:t>
                      </a:r>
                      <a:r>
                        <a:rPr lang="ru-RU" sz="1400" spc="-8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продовольственных</a:t>
                      </a:r>
                      <a:r>
                        <a:rPr lang="ru-RU" sz="1400" spc="-4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spc="-8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товаров 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202781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Индексы</a:t>
                      </a:r>
                      <a:r>
                        <a:rPr lang="ru-RU" sz="1400" spc="-34" dirty="0" smtClean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цен</a:t>
                      </a:r>
                      <a:r>
                        <a:rPr lang="ru-RU" sz="1400" spc="-26" dirty="0" smtClean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на</a:t>
                      </a:r>
                      <a:r>
                        <a:rPr lang="ru-RU" sz="1400" spc="-26" dirty="0" smtClean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spc="-8" dirty="0" smtClean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отдельные</a:t>
                      </a:r>
                      <a:r>
                        <a:rPr lang="ru-RU" sz="1400" spc="-26" dirty="0" smtClean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группы</a:t>
                      </a:r>
                      <a:r>
                        <a:rPr lang="ru-RU" sz="1400" spc="-23" dirty="0" smtClean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и</a:t>
                      </a:r>
                      <a:r>
                        <a:rPr lang="ru-RU" sz="1400" spc="-23" dirty="0" smtClean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spc="-15" dirty="0" smtClean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виды не</a:t>
                      </a:r>
                      <a:r>
                        <a:rPr lang="ru-RU" sz="1400" spc="-8" dirty="0" smtClean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продовольственных</a:t>
                      </a:r>
                      <a:r>
                        <a:rPr lang="ru-RU" sz="1400" spc="-41" dirty="0" smtClean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spc="-8" dirty="0" smtClean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товаров </a:t>
                      </a:r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Индексы цен на отдельные группы и виды услуг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Стоимость условного (минимального) набора продуктов питания 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58262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17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ГРАФИК ДИНАМИКИ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xmlns="" id="{5D4477A6-FC86-DE98-5244-57D1347CE09B}"/>
              </a:ext>
            </a:extLst>
          </p:cNvPr>
          <p:cNvSpPr/>
          <p:nvPr/>
        </p:nvSpPr>
        <p:spPr>
          <a:xfrm>
            <a:off x="8476180" y="1534510"/>
            <a:ext cx="3285592" cy="3354213"/>
          </a:xfrm>
          <a:custGeom>
            <a:avLst/>
            <a:gdLst/>
            <a:ahLst/>
            <a:cxnLst/>
            <a:rect l="l" t="t" r="r" b="b"/>
            <a:pathLst>
              <a:path w="4574540" h="5994400">
                <a:moveTo>
                  <a:pt x="4421797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5842000"/>
                </a:lnTo>
                <a:lnTo>
                  <a:pt x="7769" y="5890168"/>
                </a:lnTo>
                <a:lnTo>
                  <a:pt x="29405" y="5932003"/>
                </a:lnTo>
                <a:lnTo>
                  <a:pt x="62396" y="5964994"/>
                </a:lnTo>
                <a:lnTo>
                  <a:pt x="104231" y="5986630"/>
                </a:lnTo>
                <a:lnTo>
                  <a:pt x="152400" y="5994400"/>
                </a:lnTo>
                <a:lnTo>
                  <a:pt x="4421797" y="5994400"/>
                </a:lnTo>
                <a:lnTo>
                  <a:pt x="4469970" y="5986630"/>
                </a:lnTo>
                <a:lnTo>
                  <a:pt x="4511805" y="5964994"/>
                </a:lnTo>
                <a:lnTo>
                  <a:pt x="4544794" y="5932003"/>
                </a:lnTo>
                <a:lnTo>
                  <a:pt x="4566428" y="5890168"/>
                </a:lnTo>
                <a:lnTo>
                  <a:pt x="4574197" y="5842000"/>
                </a:lnTo>
                <a:lnTo>
                  <a:pt x="4574197" y="152400"/>
                </a:lnTo>
                <a:lnTo>
                  <a:pt x="4566428" y="104231"/>
                </a:lnTo>
                <a:lnTo>
                  <a:pt x="4544794" y="62396"/>
                </a:lnTo>
                <a:lnTo>
                  <a:pt x="4511805" y="29405"/>
                </a:lnTo>
                <a:lnTo>
                  <a:pt x="4469970" y="7769"/>
                </a:lnTo>
                <a:lnTo>
                  <a:pt x="4421797" y="0"/>
                </a:lnTo>
                <a:close/>
              </a:path>
            </a:pathLst>
          </a:custGeom>
          <a:solidFill>
            <a:srgbClr val="CFE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xmlns="" id="{92709F1F-02D4-9615-F934-D8583071E59F}"/>
              </a:ext>
            </a:extLst>
          </p:cNvPr>
          <p:cNvSpPr txBox="1"/>
          <p:nvPr/>
        </p:nvSpPr>
        <p:spPr>
          <a:xfrm>
            <a:off x="10465939" y="1611562"/>
            <a:ext cx="17024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800" b="1" spc="-10" dirty="0" smtClean="0">
                <a:solidFill>
                  <a:schemeClr val="accent1"/>
                </a:solidFill>
                <a:cs typeface="Arial Black"/>
              </a:rPr>
              <a:t>102,63 </a:t>
            </a:r>
            <a:endParaRPr sz="2600" b="1" dirty="0">
              <a:solidFill>
                <a:schemeClr val="accent1"/>
              </a:solidFill>
              <a:cs typeface="Arial Black"/>
            </a:endParaRPr>
          </a:p>
        </p:txBody>
      </p:sp>
      <p:sp>
        <p:nvSpPr>
          <p:cNvPr id="6" name="object 10">
            <a:extLst>
              <a:ext uri="{FF2B5EF4-FFF2-40B4-BE49-F238E27FC236}">
                <a16:creationId xmlns:a16="http://schemas.microsoft.com/office/drawing/2014/main" xmlns="" id="{CFC5FFDF-62B4-15FE-FF9B-9F136103F603}"/>
              </a:ext>
            </a:extLst>
          </p:cNvPr>
          <p:cNvSpPr txBox="1"/>
          <p:nvPr/>
        </p:nvSpPr>
        <p:spPr>
          <a:xfrm>
            <a:off x="8599724" y="1617143"/>
            <a:ext cx="101726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25" dirty="0">
                <a:solidFill>
                  <a:schemeClr val="accent1"/>
                </a:solidFill>
                <a:latin typeface="Arial"/>
                <a:cs typeface="Arial"/>
              </a:rPr>
              <a:t>ИПЦ</a:t>
            </a:r>
            <a:endParaRPr sz="28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E4FC6773-F55E-EF4E-EA28-A1B75F47D6DB}"/>
              </a:ext>
            </a:extLst>
          </p:cNvPr>
          <p:cNvGrpSpPr/>
          <p:nvPr/>
        </p:nvGrpSpPr>
        <p:grpSpPr>
          <a:xfrm>
            <a:off x="8656729" y="2768576"/>
            <a:ext cx="3436281" cy="382156"/>
            <a:chOff x="8203853" y="3083886"/>
            <a:chExt cx="3436281" cy="382156"/>
          </a:xfrm>
        </p:grpSpPr>
        <p:sp>
          <p:nvSpPr>
            <p:cNvPr id="8" name="object 6">
              <a:extLst>
                <a:ext uri="{FF2B5EF4-FFF2-40B4-BE49-F238E27FC236}">
                  <a16:creationId xmlns:a16="http://schemas.microsoft.com/office/drawing/2014/main" xmlns="" id="{F2224671-C8A2-1B49-B42D-EE9784F4C365}"/>
                </a:ext>
              </a:extLst>
            </p:cNvPr>
            <p:cNvSpPr txBox="1"/>
            <p:nvPr/>
          </p:nvSpPr>
          <p:spPr>
            <a:xfrm>
              <a:off x="10403154" y="3130053"/>
              <a:ext cx="1236980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b="1" spc="-10" dirty="0" smtClean="0">
                  <a:solidFill>
                    <a:srgbClr val="282A2E"/>
                  </a:solidFill>
                  <a:cs typeface="Arial Black"/>
                </a:rPr>
                <a:t>103,36</a:t>
              </a:r>
              <a:endParaRPr b="1" dirty="0">
                <a:cs typeface="Arial Black"/>
              </a:endParaRPr>
            </a:p>
          </p:txBody>
        </p:sp>
        <p:sp>
          <p:nvSpPr>
            <p:cNvPr id="9" name="object 20">
              <a:extLst>
                <a:ext uri="{FF2B5EF4-FFF2-40B4-BE49-F238E27FC236}">
                  <a16:creationId xmlns:a16="http://schemas.microsoft.com/office/drawing/2014/main" xmlns="" id="{DE56F4CB-F044-BE25-CD93-E82B68874EBF}"/>
                </a:ext>
              </a:extLst>
            </p:cNvPr>
            <p:cNvSpPr txBox="1"/>
            <p:nvPr/>
          </p:nvSpPr>
          <p:spPr>
            <a:xfrm>
              <a:off x="8203853" y="3083886"/>
              <a:ext cx="2145030" cy="38215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10" dirty="0">
                  <a:solidFill>
                    <a:srgbClr val="282A2E"/>
                  </a:solidFill>
                  <a:latin typeface="Arial"/>
                  <a:cs typeface="Arial"/>
                </a:rPr>
                <a:t>Продовольственные товары</a:t>
              </a:r>
              <a:endParaRPr sz="1200" dirty="0">
                <a:latin typeface="Arial"/>
                <a:cs typeface="Arial"/>
              </a:endParaRPr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xmlns="" id="{8290EA38-C9D7-3202-FF17-A0CEEA04E31E}"/>
              </a:ext>
            </a:extLst>
          </p:cNvPr>
          <p:cNvGrpSpPr/>
          <p:nvPr/>
        </p:nvGrpSpPr>
        <p:grpSpPr>
          <a:xfrm>
            <a:off x="8656729" y="3349649"/>
            <a:ext cx="3220945" cy="382156"/>
            <a:chOff x="8203853" y="3583113"/>
            <a:chExt cx="3220945" cy="382156"/>
          </a:xfrm>
        </p:grpSpPr>
        <p:sp>
          <p:nvSpPr>
            <p:cNvPr id="11" name="object 7">
              <a:extLst>
                <a:ext uri="{FF2B5EF4-FFF2-40B4-BE49-F238E27FC236}">
                  <a16:creationId xmlns:a16="http://schemas.microsoft.com/office/drawing/2014/main" xmlns="" id="{EE2810E2-BA90-6C9E-3832-97E896B37630}"/>
                </a:ext>
              </a:extLst>
            </p:cNvPr>
            <p:cNvSpPr txBox="1"/>
            <p:nvPr/>
          </p:nvSpPr>
          <p:spPr>
            <a:xfrm>
              <a:off x="10403154" y="3629280"/>
              <a:ext cx="1021644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b="1" spc="-10" dirty="0" smtClean="0">
                  <a:solidFill>
                    <a:srgbClr val="282A2E"/>
                  </a:solidFill>
                  <a:cs typeface="Arial Black"/>
                </a:rPr>
                <a:t>101,00</a:t>
              </a:r>
              <a:endParaRPr b="1" dirty="0">
                <a:cs typeface="Arial Black"/>
              </a:endParaRPr>
            </a:p>
          </p:txBody>
        </p:sp>
        <p:sp>
          <p:nvSpPr>
            <p:cNvPr id="12" name="object 21">
              <a:extLst>
                <a:ext uri="{FF2B5EF4-FFF2-40B4-BE49-F238E27FC236}">
                  <a16:creationId xmlns:a16="http://schemas.microsoft.com/office/drawing/2014/main" xmlns="" id="{37462F4B-E7D1-9A08-37BA-6A724A534E28}"/>
                </a:ext>
              </a:extLst>
            </p:cNvPr>
            <p:cNvSpPr txBox="1"/>
            <p:nvPr/>
          </p:nvSpPr>
          <p:spPr>
            <a:xfrm>
              <a:off x="8203853" y="3583113"/>
              <a:ext cx="1966717" cy="38215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10" dirty="0">
                  <a:solidFill>
                    <a:srgbClr val="282A2E"/>
                  </a:solidFill>
                  <a:latin typeface="Arial"/>
                  <a:cs typeface="Arial"/>
                </a:rPr>
                <a:t>Непродовольственные товары</a:t>
              </a:r>
              <a:endParaRPr sz="1200" dirty="0">
                <a:latin typeface="Arial"/>
                <a:cs typeface="Arial"/>
              </a:endParaRPr>
            </a:p>
          </p:txBody>
        </p:sp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66B1865F-CE24-CF36-359F-F87A79C741E0}"/>
              </a:ext>
            </a:extLst>
          </p:cNvPr>
          <p:cNvGrpSpPr/>
          <p:nvPr/>
        </p:nvGrpSpPr>
        <p:grpSpPr>
          <a:xfrm>
            <a:off x="8656729" y="3930722"/>
            <a:ext cx="3436281" cy="289823"/>
            <a:chOff x="8203853" y="4016103"/>
            <a:chExt cx="3436281" cy="289823"/>
          </a:xfrm>
        </p:grpSpPr>
        <p:sp>
          <p:nvSpPr>
            <p:cNvPr id="14" name="object 8">
              <a:extLst>
                <a:ext uri="{FF2B5EF4-FFF2-40B4-BE49-F238E27FC236}">
                  <a16:creationId xmlns:a16="http://schemas.microsoft.com/office/drawing/2014/main" xmlns="" id="{83A3C4D3-88CC-9164-0752-FA2606E37F88}"/>
                </a:ext>
              </a:extLst>
            </p:cNvPr>
            <p:cNvSpPr txBox="1"/>
            <p:nvPr/>
          </p:nvSpPr>
          <p:spPr>
            <a:xfrm>
              <a:off x="10403154" y="4016103"/>
              <a:ext cx="1236980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b="1" spc="-10" dirty="0" smtClean="0">
                  <a:solidFill>
                    <a:srgbClr val="282A2E"/>
                  </a:solidFill>
                  <a:cs typeface="Arial Black"/>
                </a:rPr>
                <a:t>103,88</a:t>
              </a:r>
              <a:endParaRPr b="1" dirty="0">
                <a:cs typeface="Arial Black"/>
              </a:endParaRPr>
            </a:p>
          </p:txBody>
        </p:sp>
        <p:sp>
          <p:nvSpPr>
            <p:cNvPr id="15" name="object 22">
              <a:extLst>
                <a:ext uri="{FF2B5EF4-FFF2-40B4-BE49-F238E27FC236}">
                  <a16:creationId xmlns:a16="http://schemas.microsoft.com/office/drawing/2014/main" xmlns="" id="{7E9A83C0-1F78-2730-EF1B-187FA88BE56A}"/>
                </a:ext>
              </a:extLst>
            </p:cNvPr>
            <p:cNvSpPr txBox="1"/>
            <p:nvPr/>
          </p:nvSpPr>
          <p:spPr>
            <a:xfrm>
              <a:off x="8203853" y="4062269"/>
              <a:ext cx="701040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282A2E"/>
                  </a:solidFill>
                  <a:latin typeface="Arial"/>
                  <a:cs typeface="Arial"/>
                </a:rPr>
                <a:t>Услуги</a:t>
              </a:r>
              <a:endParaRPr sz="1200" dirty="0">
                <a:latin typeface="Arial"/>
                <a:cs typeface="Arial"/>
              </a:endParaRPr>
            </a:p>
          </p:txBody>
        </p:sp>
      </p:grp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xmlns="" id="{AB62773C-9865-A46E-6575-DD6B1A7B5951}"/>
              </a:ext>
            </a:extLst>
          </p:cNvPr>
          <p:cNvGrpSpPr/>
          <p:nvPr/>
        </p:nvGrpSpPr>
        <p:grpSpPr>
          <a:xfrm>
            <a:off x="8656729" y="4419462"/>
            <a:ext cx="3436281" cy="289823"/>
            <a:chOff x="8203853" y="4419462"/>
            <a:chExt cx="3436281" cy="289823"/>
          </a:xfrm>
        </p:grpSpPr>
        <p:sp>
          <p:nvSpPr>
            <p:cNvPr id="17" name="object 9">
              <a:extLst>
                <a:ext uri="{FF2B5EF4-FFF2-40B4-BE49-F238E27FC236}">
                  <a16:creationId xmlns:a16="http://schemas.microsoft.com/office/drawing/2014/main" xmlns="" id="{C19F67F6-49E8-26D0-28B9-A8D2D9665BC8}"/>
                </a:ext>
              </a:extLst>
            </p:cNvPr>
            <p:cNvSpPr txBox="1"/>
            <p:nvPr/>
          </p:nvSpPr>
          <p:spPr>
            <a:xfrm>
              <a:off x="10403154" y="4419462"/>
              <a:ext cx="1236980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b="1" spc="-10" dirty="0" smtClean="0">
                  <a:solidFill>
                    <a:srgbClr val="282A2E"/>
                  </a:solidFill>
                  <a:cs typeface="Arial Black"/>
                </a:rPr>
                <a:t>102,24</a:t>
              </a:r>
              <a:endParaRPr b="1" dirty="0">
                <a:cs typeface="Arial Black"/>
              </a:endParaRPr>
            </a:p>
          </p:txBody>
        </p:sp>
        <p:sp>
          <p:nvSpPr>
            <p:cNvPr id="18" name="object 23">
              <a:extLst>
                <a:ext uri="{FF2B5EF4-FFF2-40B4-BE49-F238E27FC236}">
                  <a16:creationId xmlns:a16="http://schemas.microsoft.com/office/drawing/2014/main" xmlns="" id="{67452F1C-E86B-4056-52BF-020182BE62BB}"/>
                </a:ext>
              </a:extLst>
            </p:cNvPr>
            <p:cNvSpPr txBox="1"/>
            <p:nvPr/>
          </p:nvSpPr>
          <p:spPr>
            <a:xfrm>
              <a:off x="8203853" y="4465628"/>
              <a:ext cx="1428115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dirty="0">
                  <a:solidFill>
                    <a:srgbClr val="282A2E"/>
                  </a:solidFill>
                  <a:latin typeface="Arial"/>
                  <a:cs typeface="Arial"/>
                </a:rPr>
                <a:t>Базовый</a:t>
              </a:r>
              <a:r>
                <a:rPr sz="1200" b="1" spc="-25" dirty="0">
                  <a:solidFill>
                    <a:srgbClr val="282A2E"/>
                  </a:solidFill>
                  <a:latin typeface="Arial"/>
                  <a:cs typeface="Arial"/>
                </a:rPr>
                <a:t> ИПЦ</a:t>
              </a:r>
              <a:endParaRPr sz="1200" dirty="0">
                <a:latin typeface="Arial"/>
                <a:cs typeface="Arial"/>
              </a:endParaRPr>
            </a:p>
          </p:txBody>
        </p:sp>
      </p:grp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xmlns="" id="{62C2941E-DB75-DAE1-8214-A43E3A1CB43B}"/>
              </a:ext>
            </a:extLst>
          </p:cNvPr>
          <p:cNvGrpSpPr/>
          <p:nvPr/>
        </p:nvGrpSpPr>
        <p:grpSpPr>
          <a:xfrm>
            <a:off x="8656729" y="2279836"/>
            <a:ext cx="3436281" cy="289823"/>
            <a:chOff x="8203853" y="2700250"/>
            <a:chExt cx="3436281" cy="289823"/>
          </a:xfrm>
        </p:grpSpPr>
        <p:sp>
          <p:nvSpPr>
            <p:cNvPr id="20" name="object 11">
              <a:extLst>
                <a:ext uri="{FF2B5EF4-FFF2-40B4-BE49-F238E27FC236}">
                  <a16:creationId xmlns:a16="http://schemas.microsoft.com/office/drawing/2014/main" xmlns="" id="{2435AA6D-D1FA-0C9D-1C10-C4A9F477BA48}"/>
                </a:ext>
              </a:extLst>
            </p:cNvPr>
            <p:cNvSpPr txBox="1"/>
            <p:nvPr/>
          </p:nvSpPr>
          <p:spPr>
            <a:xfrm>
              <a:off x="8203853" y="2746416"/>
              <a:ext cx="1208405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dirty="0">
                  <a:solidFill>
                    <a:srgbClr val="282A2E"/>
                  </a:solidFill>
                  <a:latin typeface="Arial"/>
                  <a:cs typeface="Arial"/>
                </a:rPr>
                <a:t>Все</a:t>
              </a:r>
              <a:r>
                <a:rPr sz="1200" b="1" spc="-15" dirty="0">
                  <a:solidFill>
                    <a:srgbClr val="282A2E"/>
                  </a:solidFill>
                  <a:latin typeface="Arial"/>
                  <a:cs typeface="Arial"/>
                </a:rPr>
                <a:t> </a:t>
              </a:r>
              <a:r>
                <a:rPr sz="1200" b="1" spc="-10" dirty="0">
                  <a:solidFill>
                    <a:srgbClr val="282A2E"/>
                  </a:solidFill>
                  <a:latin typeface="Arial"/>
                  <a:cs typeface="Arial"/>
                </a:rPr>
                <a:t>товары</a:t>
              </a:r>
              <a:endParaRPr sz="1200" dirty="0">
                <a:latin typeface="Arial"/>
                <a:cs typeface="Arial"/>
              </a:endParaRPr>
            </a:p>
          </p:txBody>
        </p:sp>
        <p:sp>
          <p:nvSpPr>
            <p:cNvPr id="21" name="object 6">
              <a:extLst>
                <a:ext uri="{FF2B5EF4-FFF2-40B4-BE49-F238E27FC236}">
                  <a16:creationId xmlns:a16="http://schemas.microsoft.com/office/drawing/2014/main" xmlns="" id="{689FAE9D-A015-882C-46EC-C4FA851D2611}"/>
                </a:ext>
              </a:extLst>
            </p:cNvPr>
            <p:cNvSpPr txBox="1"/>
            <p:nvPr/>
          </p:nvSpPr>
          <p:spPr>
            <a:xfrm>
              <a:off x="10403154" y="2700250"/>
              <a:ext cx="1236980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b="1" spc="-10" dirty="0" smtClean="0">
                  <a:solidFill>
                    <a:srgbClr val="282A2E"/>
                  </a:solidFill>
                  <a:cs typeface="Arial Black"/>
                </a:rPr>
                <a:t>102,24</a:t>
              </a:r>
              <a:endParaRPr b="1" dirty="0">
                <a:cs typeface="Arial Black"/>
              </a:endParaRPr>
            </a:p>
          </p:txBody>
        </p:sp>
      </p:grpSp>
      <p:sp>
        <p:nvSpPr>
          <p:cNvPr id="22" name="object 31">
            <a:extLst>
              <a:ext uri="{FF2B5EF4-FFF2-40B4-BE49-F238E27FC236}">
                <a16:creationId xmlns:a16="http://schemas.microsoft.com/office/drawing/2014/main" xmlns="" id="{713E6C1D-D5B5-616E-B56C-40F81805A61B}"/>
              </a:ext>
            </a:extLst>
          </p:cNvPr>
          <p:cNvSpPr txBox="1"/>
          <p:nvPr/>
        </p:nvSpPr>
        <p:spPr>
          <a:xfrm>
            <a:off x="1217678" y="5528198"/>
            <a:ext cx="35750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latin typeface="Arial"/>
                <a:cs typeface="Arial"/>
              </a:rPr>
              <a:t>ИПЦ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3" name="object 32">
            <a:extLst>
              <a:ext uri="{FF2B5EF4-FFF2-40B4-BE49-F238E27FC236}">
                <a16:creationId xmlns:a16="http://schemas.microsoft.com/office/drawing/2014/main" xmlns="" id="{1F470C3B-648B-0ABE-0DEC-27016FDF34B6}"/>
              </a:ext>
            </a:extLst>
          </p:cNvPr>
          <p:cNvSpPr txBox="1"/>
          <p:nvPr/>
        </p:nvSpPr>
        <p:spPr>
          <a:xfrm>
            <a:off x="1217678" y="5871098"/>
            <a:ext cx="995044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Arial"/>
                <a:cs typeface="Arial"/>
              </a:rPr>
              <a:t>базовый</a:t>
            </a:r>
            <a:r>
              <a:rPr sz="1000" spc="-8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ИПЦ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4" name="object 33">
            <a:extLst>
              <a:ext uri="{FF2B5EF4-FFF2-40B4-BE49-F238E27FC236}">
                <a16:creationId xmlns:a16="http://schemas.microsoft.com/office/drawing/2014/main" xmlns="" id="{B9DC994D-A53B-AEEB-896F-CCDDE8972A85}"/>
              </a:ext>
            </a:extLst>
          </p:cNvPr>
          <p:cNvSpPr txBox="1"/>
          <p:nvPr/>
        </p:nvSpPr>
        <p:spPr>
          <a:xfrm>
            <a:off x="3250999" y="5528198"/>
            <a:ext cx="8191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Arial"/>
                <a:cs typeface="Arial"/>
              </a:rPr>
              <a:t>все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товары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5" name="object 34">
            <a:extLst>
              <a:ext uri="{FF2B5EF4-FFF2-40B4-BE49-F238E27FC236}">
                <a16:creationId xmlns:a16="http://schemas.microsoft.com/office/drawing/2014/main" xmlns="" id="{D2A25C77-9E9B-3833-48B0-43DAFA2066C1}"/>
              </a:ext>
            </a:extLst>
          </p:cNvPr>
          <p:cNvSpPr txBox="1"/>
          <p:nvPr/>
        </p:nvSpPr>
        <p:spPr>
          <a:xfrm>
            <a:off x="3250999" y="5871098"/>
            <a:ext cx="48196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latin typeface="Arial"/>
                <a:cs typeface="Arial"/>
              </a:rPr>
              <a:t>услуги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35">
            <a:extLst>
              <a:ext uri="{FF2B5EF4-FFF2-40B4-BE49-F238E27FC236}">
                <a16:creationId xmlns:a16="http://schemas.microsoft.com/office/drawing/2014/main" xmlns="" id="{9326F1AE-FA91-6596-7C86-8CFCBA18462D}"/>
              </a:ext>
            </a:extLst>
          </p:cNvPr>
          <p:cNvSpPr txBox="1"/>
          <p:nvPr/>
        </p:nvSpPr>
        <p:spPr>
          <a:xfrm>
            <a:off x="5247591" y="5528198"/>
            <a:ext cx="21717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latin typeface="Arial"/>
                <a:cs typeface="Arial"/>
              </a:rPr>
              <a:t>непродовольственные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товары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7" name="object 36">
            <a:extLst>
              <a:ext uri="{FF2B5EF4-FFF2-40B4-BE49-F238E27FC236}">
                <a16:creationId xmlns:a16="http://schemas.microsoft.com/office/drawing/2014/main" xmlns="" id="{69E6127E-A204-95A1-48B2-C5E7A80C8C24}"/>
              </a:ext>
            </a:extLst>
          </p:cNvPr>
          <p:cNvSpPr txBox="1"/>
          <p:nvPr/>
        </p:nvSpPr>
        <p:spPr>
          <a:xfrm>
            <a:off x="5247591" y="5871098"/>
            <a:ext cx="200278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latin typeface="Arial"/>
                <a:cs typeface="Arial"/>
              </a:rPr>
              <a:t>продовольственные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товары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40">
            <a:extLst>
              <a:ext uri="{FF2B5EF4-FFF2-40B4-BE49-F238E27FC236}">
                <a16:creationId xmlns:a16="http://schemas.microsoft.com/office/drawing/2014/main" xmlns="" id="{E2647843-3CF3-2512-8941-FCE36E725922}"/>
              </a:ext>
            </a:extLst>
          </p:cNvPr>
          <p:cNvSpPr/>
          <p:nvPr/>
        </p:nvSpPr>
        <p:spPr>
          <a:xfrm>
            <a:off x="2887275" y="5630236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300" y="0"/>
                </a:lnTo>
              </a:path>
            </a:pathLst>
          </a:custGeom>
          <a:ln w="25400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41">
            <a:extLst>
              <a:ext uri="{FF2B5EF4-FFF2-40B4-BE49-F238E27FC236}">
                <a16:creationId xmlns:a16="http://schemas.microsoft.com/office/drawing/2014/main" xmlns="" id="{24FBC0D1-460C-DC46-D02B-34BF9B3D9DA5}"/>
              </a:ext>
            </a:extLst>
          </p:cNvPr>
          <p:cNvSpPr/>
          <p:nvPr/>
        </p:nvSpPr>
        <p:spPr>
          <a:xfrm>
            <a:off x="4920556" y="5630236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300" y="0"/>
                </a:lnTo>
              </a:path>
            </a:pathLst>
          </a:custGeom>
          <a:ln w="25400">
            <a:solidFill>
              <a:schemeClr val="accent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42">
            <a:extLst>
              <a:ext uri="{FF2B5EF4-FFF2-40B4-BE49-F238E27FC236}">
                <a16:creationId xmlns:a16="http://schemas.microsoft.com/office/drawing/2014/main" xmlns="" id="{544A117C-E33B-0EAE-F918-693645F1B50A}"/>
              </a:ext>
            </a:extLst>
          </p:cNvPr>
          <p:cNvSpPr/>
          <p:nvPr/>
        </p:nvSpPr>
        <p:spPr>
          <a:xfrm>
            <a:off x="842592" y="5963002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300" y="0"/>
                </a:lnTo>
              </a:path>
            </a:pathLst>
          </a:custGeom>
          <a:ln w="25400">
            <a:solidFill>
              <a:srgbClr val="282A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43">
            <a:extLst>
              <a:ext uri="{FF2B5EF4-FFF2-40B4-BE49-F238E27FC236}">
                <a16:creationId xmlns:a16="http://schemas.microsoft.com/office/drawing/2014/main" xmlns="" id="{2F1F41BD-7F20-F55A-2BF5-6E5B784BB3EF}"/>
              </a:ext>
            </a:extLst>
          </p:cNvPr>
          <p:cNvSpPr/>
          <p:nvPr/>
        </p:nvSpPr>
        <p:spPr>
          <a:xfrm>
            <a:off x="2887275" y="5963002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300" y="0"/>
                </a:lnTo>
              </a:path>
            </a:pathLst>
          </a:custGeom>
          <a:ln w="25400">
            <a:solidFill>
              <a:schemeClr val="accent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44">
            <a:extLst>
              <a:ext uri="{FF2B5EF4-FFF2-40B4-BE49-F238E27FC236}">
                <a16:creationId xmlns:a16="http://schemas.microsoft.com/office/drawing/2014/main" xmlns="" id="{0568492E-8E2C-7F1E-6384-45A547C87225}"/>
              </a:ext>
            </a:extLst>
          </p:cNvPr>
          <p:cNvSpPr/>
          <p:nvPr/>
        </p:nvSpPr>
        <p:spPr>
          <a:xfrm>
            <a:off x="4920556" y="5963002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300" y="0"/>
                </a:lnTo>
              </a:path>
            </a:pathLst>
          </a:custGeom>
          <a:ln w="25400">
            <a:solidFill>
              <a:srgbClr val="46AA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xmlns="" id="{48B5B6D7-D58F-3866-4A1A-7A3F790E167D}"/>
              </a:ext>
            </a:extLst>
          </p:cNvPr>
          <p:cNvSpPr/>
          <p:nvPr/>
        </p:nvSpPr>
        <p:spPr>
          <a:xfrm>
            <a:off x="912745" y="5543910"/>
            <a:ext cx="175846" cy="175846"/>
          </a:xfrm>
          <a:prstGeom prst="ellipse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4" name="Диаграмма 33">
            <a:extLst>
              <a:ext uri="{FF2B5EF4-FFF2-40B4-BE49-F238E27FC236}">
                <a16:creationId xmlns:a16="http://schemas.microsoft.com/office/drawing/2014/main" xmlns="" id="{44E033B3-1E85-2092-1010-9A7514412E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3248349"/>
              </p:ext>
            </p:extLst>
          </p:nvPr>
        </p:nvGraphicFramePr>
        <p:xfrm>
          <a:off x="700110" y="1435321"/>
          <a:ext cx="7658885" cy="4129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71B94824-9A3F-C2FD-1F57-041FA03770F4}"/>
              </a:ext>
            </a:extLst>
          </p:cNvPr>
          <p:cNvSpPr txBox="1"/>
          <p:nvPr/>
        </p:nvSpPr>
        <p:spPr>
          <a:xfrm>
            <a:off x="970489" y="1372280"/>
            <a:ext cx="2872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838383"/>
                </a:solidFill>
              </a:rPr>
              <a:t>%</a:t>
            </a:r>
          </a:p>
        </p:txBody>
      </p:sp>
      <p:sp>
        <p:nvSpPr>
          <p:cNvPr id="36" name="Нижний колонтитул 3">
            <a:extLst>
              <a:ext uri="{FF2B5EF4-FFF2-40B4-BE49-F238E27FC236}">
                <a16:creationId xmlns:a16="http://schemas.microsoft.com/office/drawing/2014/main" xmlns="" id="{BADD8BA5-6EC9-FCCE-EC85-569092DEA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182" y="6448271"/>
            <a:ext cx="10219315" cy="365125"/>
          </a:xfrm>
        </p:spPr>
        <p:txBody>
          <a:bodyPr/>
          <a:lstStyle/>
          <a:p>
            <a:r>
              <a:rPr lang="ru-RU" dirty="0" smtClean="0"/>
              <a:t>индексы </a:t>
            </a:r>
            <a:r>
              <a:rPr lang="ru-RU" dirty="0"/>
              <a:t>потребительских </a:t>
            </a:r>
            <a:r>
              <a:rPr lang="ru-RU" dirty="0" smtClean="0"/>
              <a:t>цен</a:t>
            </a:r>
            <a:endParaRPr lang="ru-RU" dirty="0"/>
          </a:p>
        </p:txBody>
      </p:sp>
      <p:sp>
        <p:nvSpPr>
          <p:cNvPr id="39" name="Текст 2"/>
          <p:cNvSpPr>
            <a:spLocks noGrp="1"/>
          </p:cNvSpPr>
          <p:nvPr>
            <p:ph type="body" sz="quarter" idx="12"/>
          </p:nvPr>
        </p:nvSpPr>
        <p:spPr>
          <a:xfrm>
            <a:off x="599662" y="685800"/>
            <a:ext cx="8113516" cy="365125"/>
          </a:xfrm>
        </p:spPr>
        <p:txBody>
          <a:bodyPr/>
          <a:lstStyle/>
          <a:p>
            <a:r>
              <a:rPr lang="ru-RU" dirty="0" smtClean="0"/>
              <a:t>май 2024 </a:t>
            </a:r>
            <a:r>
              <a:rPr lang="ru-RU" dirty="0"/>
              <a:t>г. в % к декабрю предыдущего года</a:t>
            </a:r>
          </a:p>
        </p:txBody>
      </p:sp>
    </p:spTree>
    <p:extLst>
      <p:ext uri="{BB962C8B-B14F-4D97-AF65-F5344CB8AC3E}">
        <p14:creationId xmlns:p14="http://schemas.microsoft.com/office/powerpoint/2010/main" val="2078027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3">
            <a:extLst>
              <a:ext uri="{FF2B5EF4-FFF2-40B4-BE49-F238E27FC236}">
                <a16:creationId xmlns="" xmlns:a16="http://schemas.microsoft.com/office/drawing/2014/main" id="{532B3328-D4CC-BA89-2228-3F9729BF3C9C}"/>
              </a:ext>
            </a:extLst>
          </p:cNvPr>
          <p:cNvSpPr/>
          <p:nvPr/>
        </p:nvSpPr>
        <p:spPr>
          <a:xfrm>
            <a:off x="5075318" y="5233076"/>
            <a:ext cx="2926512" cy="847228"/>
          </a:xfrm>
          <a:custGeom>
            <a:avLst/>
            <a:gdLst/>
            <a:ahLst/>
            <a:cxnLst/>
            <a:rect l="l" t="t" r="r" b="b"/>
            <a:pathLst>
              <a:path w="3676015" h="1022984">
                <a:moveTo>
                  <a:pt x="3523018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399"/>
                </a:lnTo>
                <a:lnTo>
                  <a:pt x="0" y="870534"/>
                </a:lnTo>
                <a:lnTo>
                  <a:pt x="7769" y="918707"/>
                </a:lnTo>
                <a:lnTo>
                  <a:pt x="29405" y="960542"/>
                </a:lnTo>
                <a:lnTo>
                  <a:pt x="62396" y="993531"/>
                </a:lnTo>
                <a:lnTo>
                  <a:pt x="104231" y="1015165"/>
                </a:lnTo>
                <a:lnTo>
                  <a:pt x="152400" y="1022934"/>
                </a:lnTo>
                <a:lnTo>
                  <a:pt x="3523018" y="1022934"/>
                </a:lnTo>
                <a:lnTo>
                  <a:pt x="3571186" y="1015165"/>
                </a:lnTo>
                <a:lnTo>
                  <a:pt x="3613021" y="993531"/>
                </a:lnTo>
                <a:lnTo>
                  <a:pt x="3646012" y="960542"/>
                </a:lnTo>
                <a:lnTo>
                  <a:pt x="3667648" y="918707"/>
                </a:lnTo>
                <a:lnTo>
                  <a:pt x="3675418" y="870534"/>
                </a:lnTo>
                <a:lnTo>
                  <a:pt x="3675418" y="152399"/>
                </a:lnTo>
                <a:lnTo>
                  <a:pt x="3667648" y="104231"/>
                </a:lnTo>
                <a:lnTo>
                  <a:pt x="3646012" y="62396"/>
                </a:lnTo>
                <a:lnTo>
                  <a:pt x="3613021" y="29405"/>
                </a:lnTo>
                <a:lnTo>
                  <a:pt x="3571186" y="7769"/>
                </a:lnTo>
                <a:lnTo>
                  <a:pt x="3523018" y="0"/>
                </a:lnTo>
                <a:close/>
              </a:path>
            </a:pathLst>
          </a:custGeom>
          <a:solidFill>
            <a:srgbClr val="FCDF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4">
            <a:extLst>
              <a:ext uri="{FF2B5EF4-FFF2-40B4-BE49-F238E27FC236}">
                <a16:creationId xmlns="" xmlns:a16="http://schemas.microsoft.com/office/drawing/2014/main" id="{3DE315B2-2814-A405-21E0-FCF87A463838}"/>
              </a:ext>
            </a:extLst>
          </p:cNvPr>
          <p:cNvSpPr/>
          <p:nvPr/>
        </p:nvSpPr>
        <p:spPr>
          <a:xfrm>
            <a:off x="8798800" y="5233076"/>
            <a:ext cx="2926512" cy="847228"/>
          </a:xfrm>
          <a:custGeom>
            <a:avLst/>
            <a:gdLst/>
            <a:ahLst/>
            <a:cxnLst/>
            <a:rect l="l" t="t" r="r" b="b"/>
            <a:pathLst>
              <a:path w="3676015" h="1022984">
                <a:moveTo>
                  <a:pt x="3523018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399"/>
                </a:lnTo>
                <a:lnTo>
                  <a:pt x="0" y="870534"/>
                </a:lnTo>
                <a:lnTo>
                  <a:pt x="7769" y="918707"/>
                </a:lnTo>
                <a:lnTo>
                  <a:pt x="29405" y="960542"/>
                </a:lnTo>
                <a:lnTo>
                  <a:pt x="62396" y="993531"/>
                </a:lnTo>
                <a:lnTo>
                  <a:pt x="104231" y="1015165"/>
                </a:lnTo>
                <a:lnTo>
                  <a:pt x="152400" y="1022934"/>
                </a:lnTo>
                <a:lnTo>
                  <a:pt x="3523018" y="1022934"/>
                </a:lnTo>
                <a:lnTo>
                  <a:pt x="3571186" y="1015165"/>
                </a:lnTo>
                <a:lnTo>
                  <a:pt x="3613021" y="993531"/>
                </a:lnTo>
                <a:lnTo>
                  <a:pt x="3646012" y="960542"/>
                </a:lnTo>
                <a:lnTo>
                  <a:pt x="3667648" y="918707"/>
                </a:lnTo>
                <a:lnTo>
                  <a:pt x="3675418" y="870534"/>
                </a:lnTo>
                <a:lnTo>
                  <a:pt x="3675418" y="152399"/>
                </a:lnTo>
                <a:lnTo>
                  <a:pt x="3667648" y="104231"/>
                </a:lnTo>
                <a:lnTo>
                  <a:pt x="3646012" y="62396"/>
                </a:lnTo>
                <a:lnTo>
                  <a:pt x="3613021" y="29405"/>
                </a:lnTo>
                <a:lnTo>
                  <a:pt x="3571186" y="7769"/>
                </a:lnTo>
                <a:lnTo>
                  <a:pt x="3523018" y="0"/>
                </a:lnTo>
                <a:close/>
              </a:path>
            </a:pathLst>
          </a:custGeom>
          <a:solidFill>
            <a:srgbClr val="D3F5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РЕЙТИНГ РЕГИОНОВ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май 2024 </a:t>
            </a:r>
            <a:r>
              <a:rPr lang="ru-RU" dirty="0"/>
              <a:t>г. в % к декабрю предыдущего года</a:t>
            </a:r>
          </a:p>
        </p:txBody>
      </p:sp>
      <p:sp>
        <p:nvSpPr>
          <p:cNvPr id="5" name="object 24">
            <a:extLst>
              <a:ext uri="{FF2B5EF4-FFF2-40B4-BE49-F238E27FC236}">
                <a16:creationId xmlns:a16="http://schemas.microsoft.com/office/drawing/2014/main" xmlns="" id="{61086F46-32E4-6FAF-58AD-FC73F0EE98E1}"/>
              </a:ext>
            </a:extLst>
          </p:cNvPr>
          <p:cNvSpPr txBox="1"/>
          <p:nvPr/>
        </p:nvSpPr>
        <p:spPr>
          <a:xfrm>
            <a:off x="5394865" y="5291596"/>
            <a:ext cx="87312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4000" spc="-25" dirty="0" smtClean="0">
                <a:solidFill>
                  <a:srgbClr val="E36846"/>
                </a:solidFill>
                <a:latin typeface="Arial"/>
                <a:cs typeface="Arial"/>
              </a:rPr>
              <a:t>5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6" name="object 25">
            <a:extLst>
              <a:ext uri="{FF2B5EF4-FFF2-40B4-BE49-F238E27FC236}">
                <a16:creationId xmlns:a16="http://schemas.microsoft.com/office/drawing/2014/main" xmlns="" id="{7C0F9E75-9F95-2D1A-A65B-BAFF73E1E9CC}"/>
              </a:ext>
            </a:extLst>
          </p:cNvPr>
          <p:cNvSpPr txBox="1"/>
          <p:nvPr/>
        </p:nvSpPr>
        <p:spPr>
          <a:xfrm>
            <a:off x="9179586" y="5291596"/>
            <a:ext cx="87312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4000" spc="-25" dirty="0" smtClean="0">
                <a:solidFill>
                  <a:schemeClr val="accent4"/>
                </a:solidFill>
                <a:latin typeface="Arial"/>
                <a:cs typeface="Arial"/>
              </a:rPr>
              <a:t>3</a:t>
            </a:r>
            <a:endParaRPr sz="4000" dirty="0">
              <a:solidFill>
                <a:schemeClr val="accent4"/>
              </a:solidFill>
              <a:latin typeface="Arial"/>
              <a:cs typeface="Arial"/>
            </a:endParaRPr>
          </a:p>
        </p:txBody>
      </p:sp>
      <p:sp>
        <p:nvSpPr>
          <p:cNvPr id="7" name="object 26">
            <a:extLst>
              <a:ext uri="{FF2B5EF4-FFF2-40B4-BE49-F238E27FC236}">
                <a16:creationId xmlns:a16="http://schemas.microsoft.com/office/drawing/2014/main" xmlns="" id="{2C30F957-2100-BD9D-5B62-F537656ACEE0}"/>
              </a:ext>
            </a:extLst>
          </p:cNvPr>
          <p:cNvSpPr txBox="1"/>
          <p:nvPr/>
        </p:nvSpPr>
        <p:spPr>
          <a:xfrm>
            <a:off x="5975643" y="5330727"/>
            <a:ext cx="1983486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7230">
              <a:lnSpc>
                <a:spcPct val="100000"/>
              </a:lnSpc>
              <a:spcBef>
                <a:spcPts val="100"/>
              </a:spcBef>
            </a:pPr>
            <a:r>
              <a:rPr sz="1200" spc="-10" dirty="0" err="1" smtClean="0">
                <a:solidFill>
                  <a:srgbClr val="282A2E"/>
                </a:solidFill>
                <a:latin typeface="Arial"/>
                <a:cs typeface="Arial"/>
              </a:rPr>
              <a:t>субъект</a:t>
            </a:r>
            <a:r>
              <a:rPr lang="ru-RU" sz="1200" spc="-10" dirty="0" err="1" smtClean="0">
                <a:solidFill>
                  <a:srgbClr val="282A2E"/>
                </a:solidFill>
                <a:latin typeface="Arial"/>
                <a:cs typeface="Arial"/>
              </a:rPr>
              <a:t>ов</a:t>
            </a:r>
            <a:r>
              <a:rPr sz="1200" spc="-10" dirty="0" smtClean="0">
                <a:solidFill>
                  <a:srgbClr val="282A2E"/>
                </a:solidFill>
                <a:latin typeface="Arial"/>
                <a:cs typeface="Arial"/>
              </a:rPr>
              <a:t> </a:t>
            </a:r>
            <a:r>
              <a:rPr lang="ru-RU" sz="1200" spc="-10" dirty="0">
                <a:solidFill>
                  <a:srgbClr val="282A2E"/>
                </a:solidFill>
                <a:latin typeface="Arial"/>
                <a:cs typeface="Arial"/>
              </a:rPr>
              <a:t/>
            </a:r>
            <a:br>
              <a:rPr lang="ru-RU" sz="1200" spc="-10" dirty="0">
                <a:solidFill>
                  <a:srgbClr val="282A2E"/>
                </a:solidFill>
                <a:latin typeface="Arial"/>
                <a:cs typeface="Arial"/>
              </a:rPr>
            </a:br>
            <a:r>
              <a:rPr sz="1200" dirty="0" err="1">
                <a:solidFill>
                  <a:srgbClr val="282A2E"/>
                </a:solidFill>
                <a:latin typeface="Arial"/>
                <a:cs typeface="Arial"/>
              </a:rPr>
              <a:t>значение</a:t>
            </a:r>
            <a:r>
              <a:rPr lang="ru-RU" sz="1200" dirty="0">
                <a:solidFill>
                  <a:srgbClr val="282A2E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282A2E"/>
                </a:solidFill>
                <a:latin typeface="Arial"/>
                <a:cs typeface="Arial"/>
              </a:rPr>
              <a:t>индекса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ru-RU" sz="1200" b="1" dirty="0" smtClean="0">
                <a:solidFill>
                  <a:srgbClr val="282A2E"/>
                </a:solidFill>
                <a:cs typeface="Arial"/>
              </a:rPr>
              <a:t>больше</a:t>
            </a:r>
            <a:r>
              <a:rPr sz="1200" dirty="0" smtClean="0">
                <a:solidFill>
                  <a:srgbClr val="282A2E"/>
                </a:solidFill>
                <a:latin typeface="Arial"/>
                <a:cs typeface="Arial"/>
              </a:rPr>
              <a:t>,</a:t>
            </a:r>
            <a:r>
              <a:rPr sz="1200" spc="-20" dirty="0" smtClean="0">
                <a:solidFill>
                  <a:srgbClr val="282A2E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82A2E"/>
                </a:solidFill>
                <a:latin typeface="Arial"/>
                <a:cs typeface="Arial"/>
              </a:rPr>
              <a:t>чем</a:t>
            </a:r>
            <a:r>
              <a:rPr sz="1200" spc="-10" dirty="0">
                <a:solidFill>
                  <a:srgbClr val="282A2E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82A2E"/>
                </a:solidFill>
                <a:latin typeface="Arial"/>
                <a:cs typeface="Arial"/>
              </a:rPr>
              <a:t>по</a:t>
            </a:r>
            <a:r>
              <a:rPr sz="1200" spc="-10" dirty="0">
                <a:solidFill>
                  <a:srgbClr val="282A2E"/>
                </a:solidFill>
                <a:latin typeface="Arial"/>
                <a:cs typeface="Arial"/>
              </a:rPr>
              <a:t> </a:t>
            </a:r>
            <a:r>
              <a:rPr lang="ru-RU" sz="1200" spc="-10" dirty="0" smtClean="0">
                <a:solidFill>
                  <a:srgbClr val="282A2E"/>
                </a:solidFill>
                <a:latin typeface="Arial"/>
                <a:cs typeface="Arial"/>
              </a:rPr>
              <a:t>ЮФО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8" name="object 27">
            <a:extLst>
              <a:ext uri="{FF2B5EF4-FFF2-40B4-BE49-F238E27FC236}">
                <a16:creationId xmlns:a16="http://schemas.microsoft.com/office/drawing/2014/main" xmlns="" id="{76E831DE-2FA8-A825-CAF8-B73E18EA5238}"/>
              </a:ext>
            </a:extLst>
          </p:cNvPr>
          <p:cNvSpPr txBox="1"/>
          <p:nvPr/>
        </p:nvSpPr>
        <p:spPr>
          <a:xfrm>
            <a:off x="9759626" y="5330727"/>
            <a:ext cx="195913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61670">
              <a:lnSpc>
                <a:spcPct val="100000"/>
              </a:lnSpc>
              <a:spcBef>
                <a:spcPts val="100"/>
              </a:spcBef>
            </a:pPr>
            <a:r>
              <a:rPr sz="1200" spc="-10" dirty="0" err="1">
                <a:solidFill>
                  <a:srgbClr val="282A2E"/>
                </a:solidFill>
                <a:latin typeface="Arial"/>
                <a:cs typeface="Arial"/>
              </a:rPr>
              <a:t>субъекта</a:t>
            </a:r>
            <a:r>
              <a:rPr sz="1200" spc="-10" dirty="0">
                <a:solidFill>
                  <a:srgbClr val="282A2E"/>
                </a:solidFill>
                <a:latin typeface="Arial"/>
                <a:cs typeface="Arial"/>
              </a:rPr>
              <a:t> </a:t>
            </a:r>
            <a:r>
              <a:rPr lang="ru-RU" sz="1200" spc="-10" dirty="0">
                <a:solidFill>
                  <a:srgbClr val="282A2E"/>
                </a:solidFill>
                <a:latin typeface="Arial"/>
                <a:cs typeface="Arial"/>
              </a:rPr>
              <a:t/>
            </a:r>
            <a:br>
              <a:rPr lang="ru-RU" sz="1200" spc="-10" dirty="0">
                <a:solidFill>
                  <a:srgbClr val="282A2E"/>
                </a:solidFill>
                <a:latin typeface="Arial"/>
                <a:cs typeface="Arial"/>
              </a:rPr>
            </a:br>
            <a:r>
              <a:rPr sz="1200" dirty="0" err="1">
                <a:solidFill>
                  <a:srgbClr val="282A2E"/>
                </a:solidFill>
                <a:latin typeface="Arial"/>
                <a:cs typeface="Arial"/>
              </a:rPr>
              <a:t>значение</a:t>
            </a:r>
            <a:r>
              <a:rPr sz="1200" spc="-45" dirty="0">
                <a:solidFill>
                  <a:srgbClr val="282A2E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82A2E"/>
                </a:solidFill>
                <a:latin typeface="Arial"/>
                <a:cs typeface="Arial"/>
              </a:rPr>
              <a:t>индекса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ru-RU" sz="1200" b="1" dirty="0" smtClean="0">
                <a:solidFill>
                  <a:srgbClr val="282A2E"/>
                </a:solidFill>
                <a:cs typeface="Arial Black"/>
              </a:rPr>
              <a:t>меньше</a:t>
            </a:r>
            <a:r>
              <a:rPr sz="1200" dirty="0" smtClean="0">
                <a:solidFill>
                  <a:srgbClr val="282A2E"/>
                </a:solidFill>
                <a:latin typeface="Arial"/>
                <a:cs typeface="Arial"/>
              </a:rPr>
              <a:t>, </a:t>
            </a:r>
            <a:r>
              <a:rPr sz="1200" dirty="0">
                <a:solidFill>
                  <a:srgbClr val="282A2E"/>
                </a:solidFill>
                <a:latin typeface="Arial"/>
                <a:cs typeface="Arial"/>
              </a:rPr>
              <a:t>чем по </a:t>
            </a:r>
            <a:r>
              <a:rPr lang="ru-RU" sz="1200" spc="-10" dirty="0" smtClean="0">
                <a:solidFill>
                  <a:srgbClr val="282A2E"/>
                </a:solidFill>
                <a:latin typeface="Arial"/>
                <a:cs typeface="Arial"/>
              </a:rPr>
              <a:t>ЮФО</a:t>
            </a:r>
            <a:endParaRPr sz="1200" dirty="0">
              <a:latin typeface="Arial"/>
              <a:cs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xmlns="" id="{45EB8E36-1214-D95D-B6E3-097979E51F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8043018"/>
              </p:ext>
            </p:extLst>
          </p:nvPr>
        </p:nvGraphicFramePr>
        <p:xfrm>
          <a:off x="782698" y="1490182"/>
          <a:ext cx="4812192" cy="3985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4E960734-F4AE-97FB-E7E4-C0F073E97583}"/>
              </a:ext>
            </a:extLst>
          </p:cNvPr>
          <p:cNvGrpSpPr/>
          <p:nvPr/>
        </p:nvGrpSpPr>
        <p:grpSpPr>
          <a:xfrm>
            <a:off x="6992267" y="4786148"/>
            <a:ext cx="1142272" cy="175846"/>
            <a:chOff x="8378710" y="4652798"/>
            <a:chExt cx="1142272" cy="175846"/>
          </a:xfrm>
        </p:grpSpPr>
        <p:sp>
          <p:nvSpPr>
            <p:cNvPr id="14" name="object 35">
              <a:extLst>
                <a:ext uri="{FF2B5EF4-FFF2-40B4-BE49-F238E27FC236}">
                  <a16:creationId xmlns:a16="http://schemas.microsoft.com/office/drawing/2014/main" xmlns="" id="{9EF3F49C-D038-AAA1-66D2-D4FB53691541}"/>
                </a:ext>
              </a:extLst>
            </p:cNvPr>
            <p:cNvSpPr txBox="1"/>
            <p:nvPr/>
          </p:nvSpPr>
          <p:spPr>
            <a:xfrm>
              <a:off x="8598394" y="4658288"/>
              <a:ext cx="922588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dirty="0" smtClean="0">
                  <a:latin typeface="Arial"/>
                  <a:cs typeface="Arial"/>
                </a:rPr>
                <a:t>102,51-102,93</a:t>
              </a:r>
              <a:endParaRPr sz="1000" dirty="0">
                <a:latin typeface="Arial"/>
                <a:cs typeface="Arial"/>
              </a:endParaRPr>
            </a:p>
          </p:txBody>
        </p:sp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xmlns="" id="{81C09227-D21C-4015-F2A6-116F086EAA10}"/>
                </a:ext>
              </a:extLst>
            </p:cNvPr>
            <p:cNvSpPr/>
            <p:nvPr/>
          </p:nvSpPr>
          <p:spPr>
            <a:xfrm>
              <a:off x="8378710" y="4652798"/>
              <a:ext cx="175846" cy="17584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xmlns="" id="{29884B9C-9BD4-D77E-E4E3-F69D0E0234FB}"/>
              </a:ext>
            </a:extLst>
          </p:cNvPr>
          <p:cNvGrpSpPr/>
          <p:nvPr/>
        </p:nvGrpSpPr>
        <p:grpSpPr>
          <a:xfrm>
            <a:off x="8213531" y="4786148"/>
            <a:ext cx="1142153" cy="175846"/>
            <a:chOff x="9700230" y="4652798"/>
            <a:chExt cx="1142153" cy="175846"/>
          </a:xfrm>
        </p:grpSpPr>
        <p:sp>
          <p:nvSpPr>
            <p:cNvPr id="17" name="object 37">
              <a:extLst>
                <a:ext uri="{FF2B5EF4-FFF2-40B4-BE49-F238E27FC236}">
                  <a16:creationId xmlns:a16="http://schemas.microsoft.com/office/drawing/2014/main" xmlns="" id="{E532FDBD-027F-E3EA-C428-5E6F398B963A}"/>
                </a:ext>
              </a:extLst>
            </p:cNvPr>
            <p:cNvSpPr txBox="1"/>
            <p:nvPr/>
          </p:nvSpPr>
          <p:spPr>
            <a:xfrm>
              <a:off x="9928377" y="4658288"/>
              <a:ext cx="914006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dirty="0" smtClean="0">
                  <a:latin typeface="Arial"/>
                  <a:cs typeface="Arial"/>
                </a:rPr>
                <a:t>102,94-103,02</a:t>
              </a:r>
              <a:endParaRPr sz="1000" dirty="0">
                <a:latin typeface="Arial"/>
                <a:cs typeface="Arial"/>
              </a:endParaRPr>
            </a:p>
          </p:txBody>
        </p:sp>
        <p:sp>
          <p:nvSpPr>
            <p:cNvPr id="18" name="Овал 17">
              <a:extLst>
                <a:ext uri="{FF2B5EF4-FFF2-40B4-BE49-F238E27FC236}">
                  <a16:creationId xmlns:a16="http://schemas.microsoft.com/office/drawing/2014/main" xmlns="" id="{A5F9E082-BE93-FDF3-AF83-2A20F93575CB}"/>
                </a:ext>
              </a:extLst>
            </p:cNvPr>
            <p:cNvSpPr/>
            <p:nvPr/>
          </p:nvSpPr>
          <p:spPr>
            <a:xfrm>
              <a:off x="9700230" y="4652798"/>
              <a:ext cx="175846" cy="175846"/>
            </a:xfrm>
            <a:prstGeom prst="ellipse">
              <a:avLst/>
            </a:prstGeom>
            <a:solidFill>
              <a:srgbClr val="346F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00">
                <a:solidFill>
                  <a:schemeClr val="tx1"/>
                </a:solidFill>
              </a:endParaRPr>
            </a:p>
          </p:txBody>
        </p:sp>
      </p:grpSp>
      <p:sp>
        <p:nvSpPr>
          <p:cNvPr id="19" name="Нижний колонтитул 3">
            <a:extLst>
              <a:ext uri="{FF2B5EF4-FFF2-40B4-BE49-F238E27FC236}">
                <a16:creationId xmlns:a16="http://schemas.microsoft.com/office/drawing/2014/main" xmlns="" id="{BADD8BA5-6EC9-FCCE-EC85-569092DEA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8556" y="6448271"/>
            <a:ext cx="10219315" cy="365125"/>
          </a:xfrm>
        </p:spPr>
        <p:txBody>
          <a:bodyPr/>
          <a:lstStyle/>
          <a:p>
            <a:r>
              <a:rPr lang="ru-RU" dirty="0" smtClean="0"/>
              <a:t>индексы </a:t>
            </a:r>
            <a:r>
              <a:rPr lang="ru-RU" dirty="0"/>
              <a:t>потребительских </a:t>
            </a:r>
            <a:r>
              <a:rPr lang="ru-RU" dirty="0" smtClean="0"/>
              <a:t>цен</a:t>
            </a:r>
            <a:endParaRPr lang="ru-RU" dirty="0"/>
          </a:p>
        </p:txBody>
      </p: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xmlns="" id="{29884B9C-9BD4-D77E-E4E3-F69D0E0234FB}"/>
              </a:ext>
            </a:extLst>
          </p:cNvPr>
          <p:cNvGrpSpPr/>
          <p:nvPr/>
        </p:nvGrpSpPr>
        <p:grpSpPr>
          <a:xfrm>
            <a:off x="9385106" y="4795673"/>
            <a:ext cx="1142153" cy="175846"/>
            <a:chOff x="9700230" y="4652798"/>
            <a:chExt cx="1142153" cy="175846"/>
          </a:xfrm>
        </p:grpSpPr>
        <p:sp>
          <p:nvSpPr>
            <p:cNvPr id="23" name="object 37">
              <a:extLst>
                <a:ext uri="{FF2B5EF4-FFF2-40B4-BE49-F238E27FC236}">
                  <a16:creationId xmlns:a16="http://schemas.microsoft.com/office/drawing/2014/main" xmlns="" id="{E532FDBD-027F-E3EA-C428-5E6F398B963A}"/>
                </a:ext>
              </a:extLst>
            </p:cNvPr>
            <p:cNvSpPr txBox="1"/>
            <p:nvPr/>
          </p:nvSpPr>
          <p:spPr>
            <a:xfrm>
              <a:off x="9928377" y="4658288"/>
              <a:ext cx="914006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dirty="0" smtClean="0">
                  <a:latin typeface="Arial"/>
                  <a:cs typeface="Arial"/>
                </a:rPr>
                <a:t>103,03-103,59</a:t>
              </a:r>
              <a:endParaRPr sz="1000" dirty="0">
                <a:latin typeface="Arial"/>
                <a:cs typeface="Arial"/>
              </a:endParaRPr>
            </a:p>
          </p:txBody>
        </p:sp>
        <p:sp>
          <p:nvSpPr>
            <p:cNvPr id="24" name="Овал 23">
              <a:extLst>
                <a:ext uri="{FF2B5EF4-FFF2-40B4-BE49-F238E27FC236}">
                  <a16:creationId xmlns:a16="http://schemas.microsoft.com/office/drawing/2014/main" xmlns="" id="{A5F9E082-BE93-FDF3-AF83-2A20F93575CB}"/>
                </a:ext>
              </a:extLst>
            </p:cNvPr>
            <p:cNvSpPr/>
            <p:nvPr/>
          </p:nvSpPr>
          <p:spPr>
            <a:xfrm>
              <a:off x="9700230" y="4652798"/>
              <a:ext cx="175846" cy="175846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00">
                <a:solidFill>
                  <a:schemeClr val="tx1"/>
                </a:solidFill>
              </a:endParaRPr>
            </a:p>
          </p:txBody>
        </p:sp>
      </p:grpSp>
      <p:pic>
        <p:nvPicPr>
          <p:cNvPr id="1027" name="Picture 3" descr="C:\Users\p34_StashAM\Downloads\Рисунок1 (1)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82" b="95151" l="0" r="100000">
                        <a14:foregroundMark x1="5951" y1="64716" x2="12807" y2="70234"/>
                        <a14:foregroundMark x1="6080" y1="77090" x2="6468" y2="782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210" y="967375"/>
            <a:ext cx="5096242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68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РЕЙТИНГ РЕГИОНОВ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май 2024 </a:t>
            </a:r>
            <a:r>
              <a:rPr lang="ru-RU" dirty="0"/>
              <a:t>г. в % к декабрю предыдущего года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722391" y="1214023"/>
            <a:ext cx="4011534" cy="847228"/>
            <a:chOff x="1617741" y="5471903"/>
            <a:chExt cx="4011534" cy="847228"/>
          </a:xfrm>
        </p:grpSpPr>
        <p:sp>
          <p:nvSpPr>
            <p:cNvPr id="6" name="object 3">
              <a:extLst>
                <a:ext uri="{FF2B5EF4-FFF2-40B4-BE49-F238E27FC236}">
                  <a16:creationId xmlns:a16="http://schemas.microsoft.com/office/drawing/2014/main" xmlns="" id="{532B3328-D4CC-BA89-2228-3F9729BF3C9C}"/>
                </a:ext>
              </a:extLst>
            </p:cNvPr>
            <p:cNvSpPr/>
            <p:nvPr/>
          </p:nvSpPr>
          <p:spPr>
            <a:xfrm>
              <a:off x="1617741" y="5471903"/>
              <a:ext cx="3456000" cy="847228"/>
            </a:xfrm>
            <a:custGeom>
              <a:avLst/>
              <a:gdLst/>
              <a:ahLst/>
              <a:cxnLst/>
              <a:rect l="l" t="t" r="r" b="b"/>
              <a:pathLst>
                <a:path w="3676015" h="1022984">
                  <a:moveTo>
                    <a:pt x="3523018" y="0"/>
                  </a:moveTo>
                  <a:lnTo>
                    <a:pt x="152400" y="0"/>
                  </a:lnTo>
                  <a:lnTo>
                    <a:pt x="104231" y="7769"/>
                  </a:lnTo>
                  <a:lnTo>
                    <a:pt x="62396" y="29405"/>
                  </a:lnTo>
                  <a:lnTo>
                    <a:pt x="29405" y="62396"/>
                  </a:lnTo>
                  <a:lnTo>
                    <a:pt x="7769" y="104231"/>
                  </a:lnTo>
                  <a:lnTo>
                    <a:pt x="0" y="152399"/>
                  </a:lnTo>
                  <a:lnTo>
                    <a:pt x="0" y="870534"/>
                  </a:lnTo>
                  <a:lnTo>
                    <a:pt x="7769" y="918707"/>
                  </a:lnTo>
                  <a:lnTo>
                    <a:pt x="29405" y="960542"/>
                  </a:lnTo>
                  <a:lnTo>
                    <a:pt x="62396" y="993531"/>
                  </a:lnTo>
                  <a:lnTo>
                    <a:pt x="104231" y="1015165"/>
                  </a:lnTo>
                  <a:lnTo>
                    <a:pt x="152400" y="1022934"/>
                  </a:lnTo>
                  <a:lnTo>
                    <a:pt x="3523018" y="1022934"/>
                  </a:lnTo>
                  <a:lnTo>
                    <a:pt x="3571186" y="1015165"/>
                  </a:lnTo>
                  <a:lnTo>
                    <a:pt x="3613021" y="993531"/>
                  </a:lnTo>
                  <a:lnTo>
                    <a:pt x="3646012" y="960542"/>
                  </a:lnTo>
                  <a:lnTo>
                    <a:pt x="3667648" y="918707"/>
                  </a:lnTo>
                  <a:lnTo>
                    <a:pt x="3675418" y="870534"/>
                  </a:lnTo>
                  <a:lnTo>
                    <a:pt x="3675418" y="152399"/>
                  </a:lnTo>
                  <a:lnTo>
                    <a:pt x="3667648" y="104231"/>
                  </a:lnTo>
                  <a:lnTo>
                    <a:pt x="3646012" y="62396"/>
                  </a:lnTo>
                  <a:lnTo>
                    <a:pt x="3613021" y="29405"/>
                  </a:lnTo>
                  <a:lnTo>
                    <a:pt x="3571186" y="7769"/>
                  </a:lnTo>
                  <a:lnTo>
                    <a:pt x="3523018" y="0"/>
                  </a:lnTo>
                  <a:close/>
                </a:path>
              </a:pathLst>
            </a:custGeom>
            <a:solidFill>
              <a:srgbClr val="D9D8EB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26">
              <a:extLst>
                <a:ext uri="{FF2B5EF4-FFF2-40B4-BE49-F238E27FC236}">
                  <a16:creationId xmlns:a16="http://schemas.microsoft.com/office/drawing/2014/main" xmlns="" id="{2C30F957-2100-BD9D-5B62-F537656ACEE0}"/>
                </a:ext>
              </a:extLst>
            </p:cNvPr>
            <p:cNvSpPr txBox="1"/>
            <p:nvPr/>
          </p:nvSpPr>
          <p:spPr>
            <a:xfrm>
              <a:off x="2371323" y="5704439"/>
              <a:ext cx="3257952" cy="38215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697230">
                <a:lnSpc>
                  <a:spcPct val="100000"/>
                </a:lnSpc>
                <a:spcBef>
                  <a:spcPts val="100"/>
                </a:spcBef>
              </a:pPr>
              <a:r>
                <a:rPr lang="ru-RU" sz="1200" b="1" spc="-10" dirty="0" smtClean="0">
                  <a:solidFill>
                    <a:srgbClr val="282A2E"/>
                  </a:solidFill>
                  <a:latin typeface="Arial"/>
                  <a:cs typeface="Arial"/>
                </a:rPr>
                <a:t>Индексы цен</a:t>
              </a:r>
              <a:br>
                <a:rPr lang="ru-RU" sz="1200" b="1" spc="-10" dirty="0" smtClean="0">
                  <a:solidFill>
                    <a:srgbClr val="282A2E"/>
                  </a:solidFill>
                  <a:latin typeface="Arial"/>
                  <a:cs typeface="Arial"/>
                </a:rPr>
              </a:br>
              <a:r>
                <a:rPr lang="ru-RU" sz="1200" b="1" spc="-10" dirty="0" smtClean="0">
                  <a:solidFill>
                    <a:srgbClr val="282A2E"/>
                  </a:solidFill>
                  <a:latin typeface="Arial"/>
                  <a:cs typeface="Arial"/>
                </a:rPr>
                <a:t>на продовольственные товары</a:t>
              </a:r>
              <a:endParaRPr sz="1200" b="1" dirty="0">
                <a:latin typeface="Arial"/>
                <a:cs typeface="Arial"/>
              </a:endParaRPr>
            </a:p>
          </p:txBody>
        </p:sp>
      </p:grp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xmlns="" id="{45EB8E36-1214-D95D-B6E3-097979E51F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7024976"/>
              </p:ext>
            </p:extLst>
          </p:nvPr>
        </p:nvGraphicFramePr>
        <p:xfrm>
          <a:off x="440233" y="2312272"/>
          <a:ext cx="3826967" cy="3985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Нижний колонтитул 6">
            <a:extLst>
              <a:ext uri="{FF2B5EF4-FFF2-40B4-BE49-F238E27FC236}">
                <a16:creationId xmlns:a16="http://schemas.microsoft.com/office/drawing/2014/main" xmlns="" id="{BCCA126D-FAF1-D7E6-3A86-3B8CA9DD0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8556" y="6448271"/>
            <a:ext cx="10219315" cy="365125"/>
          </a:xfrm>
        </p:spPr>
        <p:txBody>
          <a:bodyPr/>
          <a:lstStyle/>
          <a:p>
            <a:r>
              <a:rPr lang="ru-RU" dirty="0"/>
              <a:t>индексы потребительских цен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4541916" y="1194395"/>
            <a:ext cx="4011534" cy="847228"/>
            <a:chOff x="1617741" y="5471903"/>
            <a:chExt cx="4011534" cy="847228"/>
          </a:xfrm>
        </p:grpSpPr>
        <p:sp>
          <p:nvSpPr>
            <p:cNvPr id="11" name="object 3">
              <a:extLst>
                <a:ext uri="{FF2B5EF4-FFF2-40B4-BE49-F238E27FC236}">
                  <a16:creationId xmlns:a16="http://schemas.microsoft.com/office/drawing/2014/main" xmlns="" id="{532B3328-D4CC-BA89-2228-3F9729BF3C9C}"/>
                </a:ext>
              </a:extLst>
            </p:cNvPr>
            <p:cNvSpPr/>
            <p:nvPr/>
          </p:nvSpPr>
          <p:spPr>
            <a:xfrm>
              <a:off x="1617741" y="5471903"/>
              <a:ext cx="3456000" cy="847228"/>
            </a:xfrm>
            <a:custGeom>
              <a:avLst/>
              <a:gdLst/>
              <a:ahLst/>
              <a:cxnLst/>
              <a:rect l="l" t="t" r="r" b="b"/>
              <a:pathLst>
                <a:path w="3676015" h="1022984">
                  <a:moveTo>
                    <a:pt x="3523018" y="0"/>
                  </a:moveTo>
                  <a:lnTo>
                    <a:pt x="152400" y="0"/>
                  </a:lnTo>
                  <a:lnTo>
                    <a:pt x="104231" y="7769"/>
                  </a:lnTo>
                  <a:lnTo>
                    <a:pt x="62396" y="29405"/>
                  </a:lnTo>
                  <a:lnTo>
                    <a:pt x="29405" y="62396"/>
                  </a:lnTo>
                  <a:lnTo>
                    <a:pt x="7769" y="104231"/>
                  </a:lnTo>
                  <a:lnTo>
                    <a:pt x="0" y="152399"/>
                  </a:lnTo>
                  <a:lnTo>
                    <a:pt x="0" y="870534"/>
                  </a:lnTo>
                  <a:lnTo>
                    <a:pt x="7769" y="918707"/>
                  </a:lnTo>
                  <a:lnTo>
                    <a:pt x="29405" y="960542"/>
                  </a:lnTo>
                  <a:lnTo>
                    <a:pt x="62396" y="993531"/>
                  </a:lnTo>
                  <a:lnTo>
                    <a:pt x="104231" y="1015165"/>
                  </a:lnTo>
                  <a:lnTo>
                    <a:pt x="152400" y="1022934"/>
                  </a:lnTo>
                  <a:lnTo>
                    <a:pt x="3523018" y="1022934"/>
                  </a:lnTo>
                  <a:lnTo>
                    <a:pt x="3571186" y="1015165"/>
                  </a:lnTo>
                  <a:lnTo>
                    <a:pt x="3613021" y="993531"/>
                  </a:lnTo>
                  <a:lnTo>
                    <a:pt x="3646012" y="960542"/>
                  </a:lnTo>
                  <a:lnTo>
                    <a:pt x="3667648" y="918707"/>
                  </a:lnTo>
                  <a:lnTo>
                    <a:pt x="3675418" y="870534"/>
                  </a:lnTo>
                  <a:lnTo>
                    <a:pt x="3675418" y="152399"/>
                  </a:lnTo>
                  <a:lnTo>
                    <a:pt x="3667648" y="104231"/>
                  </a:lnTo>
                  <a:lnTo>
                    <a:pt x="3646012" y="62396"/>
                  </a:lnTo>
                  <a:lnTo>
                    <a:pt x="3613021" y="29405"/>
                  </a:lnTo>
                  <a:lnTo>
                    <a:pt x="3571186" y="7769"/>
                  </a:lnTo>
                  <a:lnTo>
                    <a:pt x="3523018" y="0"/>
                  </a:lnTo>
                  <a:close/>
                </a:path>
              </a:pathLst>
            </a:custGeom>
            <a:solidFill>
              <a:srgbClr val="D9D8EB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26">
              <a:extLst>
                <a:ext uri="{FF2B5EF4-FFF2-40B4-BE49-F238E27FC236}">
                  <a16:creationId xmlns:a16="http://schemas.microsoft.com/office/drawing/2014/main" xmlns="" id="{2C30F957-2100-BD9D-5B62-F537656ACEE0}"/>
                </a:ext>
              </a:extLst>
            </p:cNvPr>
            <p:cNvSpPr txBox="1"/>
            <p:nvPr/>
          </p:nvSpPr>
          <p:spPr>
            <a:xfrm>
              <a:off x="2371323" y="5704439"/>
              <a:ext cx="3257952" cy="38215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697230">
                <a:lnSpc>
                  <a:spcPct val="100000"/>
                </a:lnSpc>
                <a:spcBef>
                  <a:spcPts val="100"/>
                </a:spcBef>
              </a:pPr>
              <a:r>
                <a:rPr lang="ru-RU" sz="1200" b="1" spc="-10" dirty="0" smtClean="0">
                  <a:solidFill>
                    <a:srgbClr val="282A2E"/>
                  </a:solidFill>
                  <a:latin typeface="Arial"/>
                  <a:cs typeface="Arial"/>
                </a:rPr>
                <a:t>Индексы цен</a:t>
              </a:r>
              <a:br>
                <a:rPr lang="ru-RU" sz="1200" b="1" spc="-10" dirty="0" smtClean="0">
                  <a:solidFill>
                    <a:srgbClr val="282A2E"/>
                  </a:solidFill>
                  <a:latin typeface="Arial"/>
                  <a:cs typeface="Arial"/>
                </a:rPr>
              </a:br>
              <a:r>
                <a:rPr lang="ru-RU" sz="1200" b="1" spc="-10" dirty="0" smtClean="0">
                  <a:solidFill>
                    <a:srgbClr val="282A2E"/>
                  </a:solidFill>
                  <a:latin typeface="Arial"/>
                  <a:cs typeface="Arial"/>
                </a:rPr>
                <a:t>на непродовольственные товары</a:t>
              </a:r>
              <a:endParaRPr sz="1200" b="1" dirty="0">
                <a:latin typeface="Arial"/>
                <a:cs typeface="Arial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8304291" y="1185447"/>
            <a:ext cx="4097259" cy="847228"/>
            <a:chOff x="1617741" y="5471903"/>
            <a:chExt cx="4097259" cy="847228"/>
          </a:xfrm>
        </p:grpSpPr>
        <p:sp>
          <p:nvSpPr>
            <p:cNvPr id="14" name="object 3">
              <a:extLst>
                <a:ext uri="{FF2B5EF4-FFF2-40B4-BE49-F238E27FC236}">
                  <a16:creationId xmlns:a16="http://schemas.microsoft.com/office/drawing/2014/main" xmlns="" id="{532B3328-D4CC-BA89-2228-3F9729BF3C9C}"/>
                </a:ext>
              </a:extLst>
            </p:cNvPr>
            <p:cNvSpPr/>
            <p:nvPr/>
          </p:nvSpPr>
          <p:spPr>
            <a:xfrm>
              <a:off x="1617741" y="5471903"/>
              <a:ext cx="3456000" cy="847228"/>
            </a:xfrm>
            <a:custGeom>
              <a:avLst/>
              <a:gdLst/>
              <a:ahLst/>
              <a:cxnLst/>
              <a:rect l="l" t="t" r="r" b="b"/>
              <a:pathLst>
                <a:path w="3676015" h="1022984">
                  <a:moveTo>
                    <a:pt x="3523018" y="0"/>
                  </a:moveTo>
                  <a:lnTo>
                    <a:pt x="152400" y="0"/>
                  </a:lnTo>
                  <a:lnTo>
                    <a:pt x="104231" y="7769"/>
                  </a:lnTo>
                  <a:lnTo>
                    <a:pt x="62396" y="29405"/>
                  </a:lnTo>
                  <a:lnTo>
                    <a:pt x="29405" y="62396"/>
                  </a:lnTo>
                  <a:lnTo>
                    <a:pt x="7769" y="104231"/>
                  </a:lnTo>
                  <a:lnTo>
                    <a:pt x="0" y="152399"/>
                  </a:lnTo>
                  <a:lnTo>
                    <a:pt x="0" y="870534"/>
                  </a:lnTo>
                  <a:lnTo>
                    <a:pt x="7769" y="918707"/>
                  </a:lnTo>
                  <a:lnTo>
                    <a:pt x="29405" y="960542"/>
                  </a:lnTo>
                  <a:lnTo>
                    <a:pt x="62396" y="993531"/>
                  </a:lnTo>
                  <a:lnTo>
                    <a:pt x="104231" y="1015165"/>
                  </a:lnTo>
                  <a:lnTo>
                    <a:pt x="152400" y="1022934"/>
                  </a:lnTo>
                  <a:lnTo>
                    <a:pt x="3523018" y="1022934"/>
                  </a:lnTo>
                  <a:lnTo>
                    <a:pt x="3571186" y="1015165"/>
                  </a:lnTo>
                  <a:lnTo>
                    <a:pt x="3613021" y="993531"/>
                  </a:lnTo>
                  <a:lnTo>
                    <a:pt x="3646012" y="960542"/>
                  </a:lnTo>
                  <a:lnTo>
                    <a:pt x="3667648" y="918707"/>
                  </a:lnTo>
                  <a:lnTo>
                    <a:pt x="3675418" y="870534"/>
                  </a:lnTo>
                  <a:lnTo>
                    <a:pt x="3675418" y="152399"/>
                  </a:lnTo>
                  <a:lnTo>
                    <a:pt x="3667648" y="104231"/>
                  </a:lnTo>
                  <a:lnTo>
                    <a:pt x="3646012" y="62396"/>
                  </a:lnTo>
                  <a:lnTo>
                    <a:pt x="3613021" y="29405"/>
                  </a:lnTo>
                  <a:lnTo>
                    <a:pt x="3571186" y="7769"/>
                  </a:lnTo>
                  <a:lnTo>
                    <a:pt x="3523018" y="0"/>
                  </a:lnTo>
                  <a:close/>
                </a:path>
              </a:pathLst>
            </a:custGeom>
            <a:solidFill>
              <a:srgbClr val="D9D8EB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26">
              <a:extLst>
                <a:ext uri="{FF2B5EF4-FFF2-40B4-BE49-F238E27FC236}">
                  <a16:creationId xmlns:a16="http://schemas.microsoft.com/office/drawing/2014/main" xmlns="" id="{2C30F957-2100-BD9D-5B62-F537656ACEE0}"/>
                </a:ext>
              </a:extLst>
            </p:cNvPr>
            <p:cNvSpPr txBox="1"/>
            <p:nvPr/>
          </p:nvSpPr>
          <p:spPr>
            <a:xfrm>
              <a:off x="2457048" y="5704439"/>
              <a:ext cx="3257952" cy="38215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697230">
                <a:lnSpc>
                  <a:spcPct val="100000"/>
                </a:lnSpc>
                <a:spcBef>
                  <a:spcPts val="100"/>
                </a:spcBef>
              </a:pPr>
              <a:r>
                <a:rPr lang="ru-RU" sz="1200" b="1" spc="-10" dirty="0" smtClean="0">
                  <a:solidFill>
                    <a:srgbClr val="282A2E"/>
                  </a:solidFill>
                  <a:latin typeface="Arial"/>
                  <a:cs typeface="Arial"/>
                </a:rPr>
                <a:t>Индексы цен</a:t>
              </a:r>
              <a:br>
                <a:rPr lang="ru-RU" sz="1200" b="1" spc="-10" dirty="0" smtClean="0">
                  <a:solidFill>
                    <a:srgbClr val="282A2E"/>
                  </a:solidFill>
                  <a:latin typeface="Arial"/>
                  <a:cs typeface="Arial"/>
                </a:rPr>
              </a:br>
              <a:r>
                <a:rPr lang="ru-RU" sz="1200" b="1" spc="-10" dirty="0" smtClean="0">
                  <a:solidFill>
                    <a:srgbClr val="282A2E"/>
                  </a:solidFill>
                  <a:latin typeface="Arial"/>
                  <a:cs typeface="Arial"/>
                </a:rPr>
                <a:t>на услуги</a:t>
              </a:r>
              <a:endParaRPr sz="1200" b="1" dirty="0">
                <a:latin typeface="Arial"/>
                <a:cs typeface="Arial"/>
              </a:endParaRPr>
            </a:p>
          </p:txBody>
        </p:sp>
      </p:grpSp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xmlns="" id="{45EB8E36-1214-D95D-B6E3-097979E51F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7559410"/>
              </p:ext>
            </p:extLst>
          </p:nvPr>
        </p:nvGraphicFramePr>
        <p:xfrm>
          <a:off x="4356432" y="2302747"/>
          <a:ext cx="3826967" cy="3985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xmlns="" id="{45EB8E36-1214-D95D-B6E3-097979E51F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8449752"/>
              </p:ext>
            </p:extLst>
          </p:nvPr>
        </p:nvGraphicFramePr>
        <p:xfrm>
          <a:off x="8118808" y="2323192"/>
          <a:ext cx="3711242" cy="3985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1" name="Picture 2" descr="X:\!Общие папки\02 Отдел статистики цен и финансов\5\Сташ\Руководство по фирменному стилю\иконки\Иконки_файлы\Категории\Продовольственные товары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241" y="1377286"/>
            <a:ext cx="487363" cy="52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X:\!Общие папки\02 Отдел статистики цен и финансов\5\Сташ\Руководство по фирменному стилю\иконки\Иконки_файлы\Категории\Непродовольственные товары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188" y="1400948"/>
            <a:ext cx="601740" cy="499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X:\!Общие папки\02 Отдел статистики цен и финансов\5\Сташ\Руководство по фирменному стилю\иконки\Иконки_файлы\Категории\Услуги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525" y="1343699"/>
            <a:ext cx="673933" cy="531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290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/>
              <a:t>ИНДЕКСЫ ЦЕН НА ОТДЕЛЬНЫЕ ГРУППЫ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ВИДЫ ПРОДОВОЛЬСТВЕННЫХ </a:t>
            </a:r>
            <a:r>
              <a:rPr lang="ru-RU" dirty="0"/>
              <a:t>ТОВАРОВ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599662" y="1019175"/>
            <a:ext cx="8113516" cy="365125"/>
          </a:xfrm>
        </p:spPr>
        <p:txBody>
          <a:bodyPr/>
          <a:lstStyle/>
          <a:p>
            <a:r>
              <a:rPr lang="ru-RU" dirty="0" smtClean="0"/>
              <a:t>май 2024 </a:t>
            </a:r>
            <a:r>
              <a:rPr lang="ru-RU" dirty="0"/>
              <a:t>г. в % к декабрю предыдущего года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xmlns="" id="{E7EB78E2-10CF-EB89-3AC7-67C7D8494B5F}"/>
              </a:ext>
            </a:extLst>
          </p:cNvPr>
          <p:cNvSpPr/>
          <p:nvPr/>
        </p:nvSpPr>
        <p:spPr>
          <a:xfrm>
            <a:off x="704995" y="2058576"/>
            <a:ext cx="3053273" cy="3058709"/>
          </a:xfrm>
          <a:custGeom>
            <a:avLst/>
            <a:gdLst/>
            <a:ahLst/>
            <a:cxnLst/>
            <a:rect l="l" t="t" r="r" b="b"/>
            <a:pathLst>
              <a:path w="4574540" h="5994400">
                <a:moveTo>
                  <a:pt x="4421797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5842000"/>
                </a:lnTo>
                <a:lnTo>
                  <a:pt x="7769" y="5890168"/>
                </a:lnTo>
                <a:lnTo>
                  <a:pt x="29405" y="5932003"/>
                </a:lnTo>
                <a:lnTo>
                  <a:pt x="62396" y="5964994"/>
                </a:lnTo>
                <a:lnTo>
                  <a:pt x="104231" y="5986630"/>
                </a:lnTo>
                <a:lnTo>
                  <a:pt x="152400" y="5994400"/>
                </a:lnTo>
                <a:lnTo>
                  <a:pt x="4421797" y="5994400"/>
                </a:lnTo>
                <a:lnTo>
                  <a:pt x="4469970" y="5986630"/>
                </a:lnTo>
                <a:lnTo>
                  <a:pt x="4511805" y="5964994"/>
                </a:lnTo>
                <a:lnTo>
                  <a:pt x="4544794" y="5932003"/>
                </a:lnTo>
                <a:lnTo>
                  <a:pt x="4566428" y="5890168"/>
                </a:lnTo>
                <a:lnTo>
                  <a:pt x="4574197" y="5842000"/>
                </a:lnTo>
                <a:lnTo>
                  <a:pt x="4574197" y="152400"/>
                </a:lnTo>
                <a:lnTo>
                  <a:pt x="4566428" y="104231"/>
                </a:lnTo>
                <a:lnTo>
                  <a:pt x="4544794" y="62396"/>
                </a:lnTo>
                <a:lnTo>
                  <a:pt x="4511805" y="29405"/>
                </a:lnTo>
                <a:lnTo>
                  <a:pt x="4469970" y="7769"/>
                </a:lnTo>
                <a:lnTo>
                  <a:pt x="4421797" y="0"/>
                </a:lnTo>
                <a:close/>
              </a:path>
            </a:pathLst>
          </a:custGeom>
          <a:solidFill>
            <a:srgbClr val="CFE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2DF344CD-0C91-61A1-E4B7-2F8DE596DDE5}"/>
              </a:ext>
            </a:extLst>
          </p:cNvPr>
          <p:cNvSpPr/>
          <p:nvPr/>
        </p:nvSpPr>
        <p:spPr>
          <a:xfrm>
            <a:off x="1074009" y="3962113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98,29</a:t>
            </a:r>
            <a:endParaRPr lang="ru-RU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2BD08ED3-6CF7-86BB-DFF2-01912F056435}"/>
              </a:ext>
            </a:extLst>
          </p:cNvPr>
          <p:cNvSpPr/>
          <p:nvPr/>
        </p:nvSpPr>
        <p:spPr>
          <a:xfrm>
            <a:off x="1792499" y="4026746"/>
            <a:ext cx="1864637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>
              <a:lnSpc>
                <a:spcPct val="800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Макаронные изделия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0603645-39C4-3FC6-E1D4-4B1E51E9F60A}"/>
              </a:ext>
            </a:extLst>
          </p:cNvPr>
          <p:cNvSpPr/>
          <p:nvPr/>
        </p:nvSpPr>
        <p:spPr>
          <a:xfrm>
            <a:off x="1091129" y="4505868"/>
            <a:ext cx="744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80,11</a:t>
            </a:r>
            <a:endParaRPr lang="ru-RU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075C80AF-B90F-A329-7074-6FF9E20D1108}"/>
              </a:ext>
            </a:extLst>
          </p:cNvPr>
          <p:cNvSpPr/>
          <p:nvPr/>
        </p:nvSpPr>
        <p:spPr>
          <a:xfrm>
            <a:off x="1792500" y="4563310"/>
            <a:ext cx="1784895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>
              <a:lnSpc>
                <a:spcPct val="8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Яйца куриные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F49DC95-159E-A11C-D01D-54611811515A}"/>
              </a:ext>
            </a:extLst>
          </p:cNvPr>
          <p:cNvSpPr/>
          <p:nvPr/>
        </p:nvSpPr>
        <p:spPr>
          <a:xfrm>
            <a:off x="708524" y="2180489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103,36</a:t>
            </a:r>
            <a:endParaRPr lang="ru-RU" sz="24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CCA1062-D591-E8A4-9872-79B5DB3870EC}"/>
              </a:ext>
            </a:extLst>
          </p:cNvPr>
          <p:cNvSpPr/>
          <p:nvPr/>
        </p:nvSpPr>
        <p:spPr>
          <a:xfrm>
            <a:off x="1792500" y="2180489"/>
            <a:ext cx="1948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Продовольственные </a:t>
            </a:r>
            <a:r>
              <a:rPr lang="ru-RU" sz="1200" b="1" spc="-20" dirty="0">
                <a:latin typeface="Arial" panose="020B0604020202020204" pitchFamily="34" charset="0"/>
                <a:cs typeface="Arial" panose="020B0604020202020204" pitchFamily="34" charset="0"/>
              </a:rPr>
              <a:t>товары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8FFC001F-1211-B3C1-66DE-A42644E165CE}"/>
              </a:ext>
            </a:extLst>
          </p:cNvPr>
          <p:cNvSpPr/>
          <p:nvPr/>
        </p:nvSpPr>
        <p:spPr>
          <a:xfrm>
            <a:off x="945769" y="3399016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104,52</a:t>
            </a:r>
            <a:endParaRPr lang="ru-RU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33944BA2-F2EE-AB0A-C557-E2E8AF3F5F51}"/>
              </a:ext>
            </a:extLst>
          </p:cNvPr>
          <p:cNvSpPr/>
          <p:nvPr/>
        </p:nvSpPr>
        <p:spPr>
          <a:xfrm>
            <a:off x="1792500" y="3403158"/>
            <a:ext cx="20892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Рыба и морепродукты пищевые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E21D6D3B-5675-3E68-FC84-47E53042EB1D}"/>
              </a:ext>
            </a:extLst>
          </p:cNvPr>
          <p:cNvSpPr/>
          <p:nvPr/>
        </p:nvSpPr>
        <p:spPr>
          <a:xfrm>
            <a:off x="962888" y="2835919"/>
            <a:ext cx="872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115,75</a:t>
            </a:r>
            <a:endParaRPr lang="ru-RU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69E88991-C504-6807-F4E4-1C8F28137C37}"/>
              </a:ext>
            </a:extLst>
          </p:cNvPr>
          <p:cNvSpPr/>
          <p:nvPr/>
        </p:nvSpPr>
        <p:spPr>
          <a:xfrm>
            <a:off x="1792500" y="2729686"/>
            <a:ext cx="1948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Плодоовощная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продукция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включая картофель</a:t>
            </a:r>
          </a:p>
        </p:txBody>
      </p:sp>
      <p:sp>
        <p:nvSpPr>
          <p:cNvPr id="16" name="object 29">
            <a:extLst>
              <a:ext uri="{FF2B5EF4-FFF2-40B4-BE49-F238E27FC236}">
                <a16:creationId xmlns:a16="http://schemas.microsoft.com/office/drawing/2014/main" xmlns="" id="{6BD7D5AA-2E77-867E-F0D4-67F72EA21B1A}"/>
              </a:ext>
            </a:extLst>
          </p:cNvPr>
          <p:cNvSpPr txBox="1"/>
          <p:nvPr/>
        </p:nvSpPr>
        <p:spPr>
          <a:xfrm>
            <a:off x="4573300" y="5850980"/>
            <a:ext cx="21323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 smtClean="0">
                <a:latin typeface="Arial"/>
                <a:cs typeface="Arial"/>
              </a:rPr>
              <a:t>Май 2023 </a:t>
            </a:r>
            <a:r>
              <a:rPr lang="ru-RU" sz="1000" dirty="0">
                <a:latin typeface="Arial"/>
                <a:cs typeface="Arial"/>
              </a:rPr>
              <a:t>г. к </a:t>
            </a:r>
            <a:r>
              <a:rPr lang="ru-RU" sz="1000" dirty="0" smtClean="0">
                <a:latin typeface="Arial"/>
                <a:cs typeface="Arial"/>
              </a:rPr>
              <a:t>декабрю 2022 </a:t>
            </a:r>
            <a:r>
              <a:rPr lang="ru-RU" sz="1000" dirty="0">
                <a:latin typeface="Arial"/>
                <a:cs typeface="Arial"/>
              </a:rPr>
              <a:t>г.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7" name="object 31">
            <a:extLst>
              <a:ext uri="{FF2B5EF4-FFF2-40B4-BE49-F238E27FC236}">
                <a16:creationId xmlns:a16="http://schemas.microsoft.com/office/drawing/2014/main" xmlns="" id="{300C21AF-6E76-2BC6-6353-03FE853260F3}"/>
              </a:ext>
            </a:extLst>
          </p:cNvPr>
          <p:cNvSpPr txBox="1"/>
          <p:nvPr/>
        </p:nvSpPr>
        <p:spPr>
          <a:xfrm>
            <a:off x="7176031" y="5850980"/>
            <a:ext cx="2187044" cy="333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000" dirty="0" smtClean="0">
                <a:latin typeface="Arial"/>
                <a:cs typeface="Arial"/>
              </a:rPr>
              <a:t>Май 2024 </a:t>
            </a:r>
            <a:r>
              <a:rPr lang="ru-RU" sz="1000" dirty="0">
                <a:latin typeface="Arial"/>
                <a:cs typeface="Arial"/>
              </a:rPr>
              <a:t>г. к </a:t>
            </a:r>
            <a:r>
              <a:rPr lang="ru-RU" sz="1000" dirty="0" smtClean="0">
                <a:latin typeface="Arial"/>
                <a:cs typeface="Arial"/>
              </a:rPr>
              <a:t>декабрю 2023 </a:t>
            </a:r>
            <a:r>
              <a:rPr lang="ru-RU" sz="1000" dirty="0">
                <a:latin typeface="Arial"/>
                <a:cs typeface="Arial"/>
              </a:rPr>
              <a:t>г.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000" dirty="0">
              <a:latin typeface="Arial"/>
              <a:cs typeface="Arial"/>
            </a:endParaRP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xmlns="" id="{BF8DA694-B078-35BE-D3B1-FECB4BA066B2}"/>
              </a:ext>
            </a:extLst>
          </p:cNvPr>
          <p:cNvSpPr/>
          <p:nvPr/>
        </p:nvSpPr>
        <p:spPr>
          <a:xfrm>
            <a:off x="4337874" y="5845490"/>
            <a:ext cx="175846" cy="17584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xmlns="" id="{27220446-037F-EA39-3EEE-77A81A2EF5EF}"/>
              </a:ext>
            </a:extLst>
          </p:cNvPr>
          <p:cNvGrpSpPr/>
          <p:nvPr/>
        </p:nvGrpSpPr>
        <p:grpSpPr>
          <a:xfrm>
            <a:off x="6929658" y="5845490"/>
            <a:ext cx="179659" cy="175846"/>
            <a:chOff x="6568932" y="5845490"/>
            <a:chExt cx="179659" cy="175846"/>
          </a:xfrm>
        </p:grpSpPr>
        <p:sp>
          <p:nvSpPr>
            <p:cNvPr id="20" name="Овал 19">
              <a:extLst>
                <a:ext uri="{FF2B5EF4-FFF2-40B4-BE49-F238E27FC236}">
                  <a16:creationId xmlns:a16="http://schemas.microsoft.com/office/drawing/2014/main" xmlns="" id="{35D338B4-0531-EE1B-8949-64908633F6C6}"/>
                </a:ext>
              </a:extLst>
            </p:cNvPr>
            <p:cNvSpPr/>
            <p:nvPr/>
          </p:nvSpPr>
          <p:spPr>
            <a:xfrm>
              <a:off x="6572745" y="5845490"/>
              <a:ext cx="175846" cy="17584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Хорда 20">
              <a:extLst>
                <a:ext uri="{FF2B5EF4-FFF2-40B4-BE49-F238E27FC236}">
                  <a16:creationId xmlns:a16="http://schemas.microsoft.com/office/drawing/2014/main" xmlns="" id="{B5126CCD-FCE7-59E2-AE83-EA79ED8F691C}"/>
                </a:ext>
              </a:extLst>
            </p:cNvPr>
            <p:cNvSpPr/>
            <p:nvPr/>
          </p:nvSpPr>
          <p:spPr>
            <a:xfrm>
              <a:off x="6568932" y="5845490"/>
              <a:ext cx="175846" cy="175846"/>
            </a:xfrm>
            <a:prstGeom prst="chord">
              <a:avLst>
                <a:gd name="adj1" fmla="val 2700000"/>
                <a:gd name="adj2" fmla="val 13888034"/>
              </a:avLst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2" name="Нижний колонтитул 1">
            <a:extLst>
              <a:ext uri="{FF2B5EF4-FFF2-40B4-BE49-F238E27FC236}">
                <a16:creationId xmlns:a16="http://schemas.microsoft.com/office/drawing/2014/main" xmlns="" id="{9DD45CF1-3304-6FAA-B259-5CFB2ED35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8556" y="6448271"/>
            <a:ext cx="10219315" cy="365125"/>
          </a:xfrm>
        </p:spPr>
        <p:txBody>
          <a:bodyPr/>
          <a:lstStyle/>
          <a:p>
            <a:r>
              <a:rPr lang="ru-RU" dirty="0" smtClean="0">
                <a:cs typeface="Arial"/>
              </a:rPr>
              <a:t>индексы</a:t>
            </a:r>
            <a:r>
              <a:rPr lang="ru-RU" spc="-34" dirty="0" smtClean="0">
                <a:cs typeface="Arial"/>
              </a:rPr>
              <a:t> </a:t>
            </a:r>
            <a:r>
              <a:rPr lang="ru-RU" dirty="0">
                <a:cs typeface="Arial"/>
              </a:rPr>
              <a:t>цен</a:t>
            </a:r>
            <a:r>
              <a:rPr lang="ru-RU" spc="-26" dirty="0">
                <a:cs typeface="Arial"/>
              </a:rPr>
              <a:t> </a:t>
            </a:r>
            <a:r>
              <a:rPr lang="ru-RU" dirty="0">
                <a:cs typeface="Arial"/>
              </a:rPr>
              <a:t>на</a:t>
            </a:r>
            <a:r>
              <a:rPr lang="ru-RU" spc="-26" dirty="0">
                <a:cs typeface="Arial"/>
              </a:rPr>
              <a:t> </a:t>
            </a:r>
            <a:r>
              <a:rPr lang="ru-RU" spc="-8" dirty="0">
                <a:cs typeface="Arial"/>
              </a:rPr>
              <a:t>отдельные</a:t>
            </a:r>
            <a:r>
              <a:rPr lang="ru-RU" spc="-26" dirty="0">
                <a:cs typeface="Arial"/>
              </a:rPr>
              <a:t> </a:t>
            </a:r>
            <a:r>
              <a:rPr lang="ru-RU" dirty="0">
                <a:cs typeface="Arial"/>
              </a:rPr>
              <a:t>группы</a:t>
            </a:r>
            <a:r>
              <a:rPr lang="ru-RU" spc="-23" dirty="0">
                <a:cs typeface="Arial"/>
              </a:rPr>
              <a:t> </a:t>
            </a:r>
            <a:r>
              <a:rPr lang="ru-RU" dirty="0">
                <a:cs typeface="Arial"/>
              </a:rPr>
              <a:t>и</a:t>
            </a:r>
            <a:r>
              <a:rPr lang="ru-RU" spc="-23" dirty="0">
                <a:cs typeface="Arial"/>
              </a:rPr>
              <a:t> </a:t>
            </a:r>
            <a:r>
              <a:rPr lang="ru-RU" spc="-15" dirty="0">
                <a:cs typeface="Arial"/>
              </a:rPr>
              <a:t>виды </a:t>
            </a:r>
            <a:r>
              <a:rPr lang="ru-RU" spc="-8" dirty="0">
                <a:cs typeface="Arial"/>
              </a:rPr>
              <a:t>продовольственных</a:t>
            </a:r>
            <a:r>
              <a:rPr lang="ru-RU" spc="-41" dirty="0">
                <a:cs typeface="Arial"/>
              </a:rPr>
              <a:t> </a:t>
            </a:r>
            <a:r>
              <a:rPr lang="ru-RU" spc="-8" dirty="0">
                <a:cs typeface="Arial"/>
              </a:rPr>
              <a:t>товаров 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878545"/>
              </p:ext>
            </p:extLst>
          </p:nvPr>
        </p:nvGraphicFramePr>
        <p:xfrm>
          <a:off x="4166855" y="4026746"/>
          <a:ext cx="7634620" cy="1407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695">
                  <a:extLst>
                    <a:ext uri="{9D8B030D-6E8A-4147-A177-3AD203B41FA5}">
                      <a16:colId xmlns:a16="http://schemas.microsoft.com/office/drawing/2014/main" xmlns="" val="864341535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xmlns="" val="4099266723"/>
                    </a:ext>
                  </a:extLst>
                </a:gridCol>
                <a:gridCol w="478370">
                  <a:extLst>
                    <a:ext uri="{9D8B030D-6E8A-4147-A177-3AD203B41FA5}">
                      <a16:colId xmlns:a16="http://schemas.microsoft.com/office/drawing/2014/main" xmlns="" val="4274487865"/>
                    </a:ext>
                  </a:extLst>
                </a:gridCol>
                <a:gridCol w="545330">
                  <a:extLst>
                    <a:ext uri="{9D8B030D-6E8A-4147-A177-3AD203B41FA5}">
                      <a16:colId xmlns:a16="http://schemas.microsoft.com/office/drawing/2014/main" xmlns="" val="1755837977"/>
                    </a:ext>
                  </a:extLst>
                </a:gridCol>
                <a:gridCol w="519350">
                  <a:extLst>
                    <a:ext uri="{9D8B030D-6E8A-4147-A177-3AD203B41FA5}">
                      <a16:colId xmlns:a16="http://schemas.microsoft.com/office/drawing/2014/main" xmlns="" val="1694724725"/>
                    </a:ext>
                  </a:extLst>
                </a:gridCol>
                <a:gridCol w="571310">
                  <a:extLst>
                    <a:ext uri="{9D8B030D-6E8A-4147-A177-3AD203B41FA5}">
                      <a16:colId xmlns:a16="http://schemas.microsoft.com/office/drawing/2014/main" xmlns="" val="1366465140"/>
                    </a:ext>
                  </a:extLst>
                </a:gridCol>
                <a:gridCol w="543115">
                  <a:extLst>
                    <a:ext uri="{9D8B030D-6E8A-4147-A177-3AD203B41FA5}">
                      <a16:colId xmlns:a16="http://schemas.microsoft.com/office/drawing/2014/main" xmlns="" val="2638555604"/>
                    </a:ext>
                  </a:extLst>
                </a:gridCol>
                <a:gridCol w="496259">
                  <a:extLst>
                    <a:ext uri="{9D8B030D-6E8A-4147-A177-3AD203B41FA5}">
                      <a16:colId xmlns:a16="http://schemas.microsoft.com/office/drawing/2014/main" xmlns="" val="1320313043"/>
                    </a:ext>
                  </a:extLst>
                </a:gridCol>
                <a:gridCol w="475291">
                  <a:extLst>
                    <a:ext uri="{9D8B030D-6E8A-4147-A177-3AD203B41FA5}">
                      <a16:colId xmlns:a16="http://schemas.microsoft.com/office/drawing/2014/main" xmlns="" val="100641425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xmlns="" val="29943177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xmlns="" val="1818994518"/>
                    </a:ext>
                  </a:extLst>
                </a:gridCol>
                <a:gridCol w="472710">
                  <a:extLst>
                    <a:ext uri="{9D8B030D-6E8A-4147-A177-3AD203B41FA5}">
                      <a16:colId xmlns:a16="http://schemas.microsoft.com/office/drawing/2014/main" xmlns="" val="1244065776"/>
                    </a:ext>
                  </a:extLst>
                </a:gridCol>
                <a:gridCol w="534138">
                  <a:extLst>
                    <a:ext uri="{9D8B030D-6E8A-4147-A177-3AD203B41FA5}">
                      <a16:colId xmlns:a16="http://schemas.microsoft.com/office/drawing/2014/main" xmlns="" val="2797052102"/>
                    </a:ext>
                  </a:extLst>
                </a:gridCol>
                <a:gridCol w="698127">
                  <a:extLst>
                    <a:ext uri="{9D8B030D-6E8A-4147-A177-3AD203B41FA5}">
                      <a16:colId xmlns:a16="http://schemas.microsoft.com/office/drawing/2014/main" xmlns="" val="3684672364"/>
                    </a:ext>
                  </a:extLst>
                </a:gridCol>
              </a:tblGrid>
              <a:tr h="1407649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Плодоовощная продукция, </a:t>
                      </a:r>
                      <a:b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включая картофель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Рыба и морепродукты пищевые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Хлеб и хлебобулочные изделия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Продовольственные товары</a:t>
                      </a:r>
                      <a:endParaRPr lang="ru-RU" sz="1000" b="0" i="0" u="none" strike="noStrike" kern="1200" dirty="0" smtClean="0">
                        <a:solidFill>
                          <a:srgbClr val="83838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Кондитерские </a:t>
                      </a:r>
                    </a:p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изделия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Масло сливочное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Алкогольные</a:t>
                      </a:r>
                    </a:p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напитки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Молоко и молочная продукция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Крупа и бобовые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Сахар-песок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Масло подсолнечное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Мясо и птица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Макаронные </a:t>
                      </a:r>
                    </a:p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изделия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Яйца куриные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81382595"/>
                  </a:ext>
                </a:extLst>
              </a:tr>
            </a:tbl>
          </a:graphicData>
        </a:graphic>
      </p:graphicFrame>
      <p:grpSp>
        <p:nvGrpSpPr>
          <p:cNvPr id="25" name="Группа 24"/>
          <p:cNvGrpSpPr/>
          <p:nvPr/>
        </p:nvGrpSpPr>
        <p:grpSpPr>
          <a:xfrm>
            <a:off x="4147806" y="1917028"/>
            <a:ext cx="7634619" cy="2128770"/>
            <a:chOff x="4062081" y="1688428"/>
            <a:chExt cx="7634619" cy="3255047"/>
          </a:xfrm>
        </p:grpSpPr>
        <p:graphicFrame>
          <p:nvGraphicFramePr>
            <p:cNvPr id="5" name="Диаграмма 4">
              <a:extLst>
                <a:ext uri="{FF2B5EF4-FFF2-40B4-BE49-F238E27FC236}">
                  <a16:creationId xmlns:a16="http://schemas.microsoft.com/office/drawing/2014/main" xmlns="" id="{28D957B2-E58D-143C-5E41-4ECD5FCD2A9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799238989"/>
                </p:ext>
              </p:extLst>
            </p:nvPr>
          </p:nvGraphicFramePr>
          <p:xfrm>
            <a:off x="4085438" y="1688428"/>
            <a:ext cx="7536804" cy="325504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xmlns="" id="{4379FC50-5497-6386-4022-C704D863B9CC}"/>
                </a:ext>
              </a:extLst>
            </p:cNvPr>
            <p:cNvCxnSpPr>
              <a:cxnSpLocks/>
            </p:cNvCxnSpPr>
            <p:nvPr/>
          </p:nvCxnSpPr>
          <p:spPr>
            <a:xfrm>
              <a:off x="4062081" y="4710444"/>
              <a:ext cx="7634619" cy="0"/>
            </a:xfrm>
            <a:prstGeom prst="line">
              <a:avLst/>
            </a:prstGeom>
            <a:ln w="12700">
              <a:solidFill>
                <a:srgbClr val="BFBFB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56399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СРЕДНИЕ ЦЕНЫ НА ПЛОДООВОЩНУЮ ПРОДУКЦИЮ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599662" y="695325"/>
            <a:ext cx="8113516" cy="365125"/>
          </a:xfrm>
        </p:spPr>
        <p:txBody>
          <a:bodyPr/>
          <a:lstStyle/>
          <a:p>
            <a:r>
              <a:rPr lang="ru-RU" dirty="0" smtClean="0"/>
              <a:t>май 2024 </a:t>
            </a:r>
            <a:r>
              <a:rPr lang="ru-RU" dirty="0"/>
              <a:t>г</a:t>
            </a:r>
            <a:r>
              <a:rPr lang="ru-RU" dirty="0" smtClean="0"/>
              <a:t>. к декабрю </a:t>
            </a:r>
            <a:r>
              <a:rPr lang="ru-RU" dirty="0"/>
              <a:t>предыдущего года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49539801-8117-3456-4D16-58CC46D71236}"/>
              </a:ext>
            </a:extLst>
          </p:cNvPr>
          <p:cNvGrpSpPr/>
          <p:nvPr/>
        </p:nvGrpSpPr>
        <p:grpSpPr>
          <a:xfrm>
            <a:off x="4487384" y="1490336"/>
            <a:ext cx="3943272" cy="3605539"/>
            <a:chOff x="4487384" y="1395086"/>
            <a:chExt cx="3943272" cy="4626367"/>
          </a:xfrm>
        </p:grpSpPr>
        <p:sp>
          <p:nvSpPr>
            <p:cNvPr id="5" name="object 38">
              <a:extLst>
                <a:ext uri="{FF2B5EF4-FFF2-40B4-BE49-F238E27FC236}">
                  <a16:creationId xmlns:a16="http://schemas.microsoft.com/office/drawing/2014/main" xmlns="" id="{BC2B5489-9D1B-FE89-9932-1534F1ED2AF7}"/>
                </a:ext>
              </a:extLst>
            </p:cNvPr>
            <p:cNvSpPr/>
            <p:nvPr/>
          </p:nvSpPr>
          <p:spPr>
            <a:xfrm>
              <a:off x="4487384" y="1395086"/>
              <a:ext cx="45719" cy="4626367"/>
            </a:xfrm>
            <a:custGeom>
              <a:avLst/>
              <a:gdLst/>
              <a:ahLst/>
              <a:cxnLst/>
              <a:rect l="l" t="t" r="r" b="b"/>
              <a:pathLst>
                <a:path h="5090795">
                  <a:moveTo>
                    <a:pt x="0" y="0"/>
                  </a:moveTo>
                  <a:lnTo>
                    <a:pt x="0" y="5090541"/>
                  </a:lnTo>
                </a:path>
              </a:pathLst>
            </a:custGeom>
            <a:ln w="1270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39">
              <a:extLst>
                <a:ext uri="{FF2B5EF4-FFF2-40B4-BE49-F238E27FC236}">
                  <a16:creationId xmlns:a16="http://schemas.microsoft.com/office/drawing/2014/main" xmlns="" id="{7F88060C-47C2-3549-8E70-54D32D599FBD}"/>
                </a:ext>
              </a:extLst>
            </p:cNvPr>
            <p:cNvSpPr/>
            <p:nvPr/>
          </p:nvSpPr>
          <p:spPr>
            <a:xfrm>
              <a:off x="8384937" y="1395086"/>
              <a:ext cx="45719" cy="4626367"/>
            </a:xfrm>
            <a:custGeom>
              <a:avLst/>
              <a:gdLst/>
              <a:ahLst/>
              <a:cxnLst/>
              <a:rect l="l" t="t" r="r" b="b"/>
              <a:pathLst>
                <a:path h="5090795">
                  <a:moveTo>
                    <a:pt x="0" y="0"/>
                  </a:moveTo>
                  <a:lnTo>
                    <a:pt x="0" y="5090541"/>
                  </a:lnTo>
                </a:path>
              </a:pathLst>
            </a:custGeom>
            <a:ln w="1270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2">
            <a:extLst>
              <a:ext uri="{FF2B5EF4-FFF2-40B4-BE49-F238E27FC236}">
                <a16:creationId xmlns:a16="http://schemas.microsoft.com/office/drawing/2014/main" xmlns="" id="{38248E8C-C089-8C3D-6DDC-937EAE05C1FD}"/>
              </a:ext>
            </a:extLst>
          </p:cNvPr>
          <p:cNvSpPr txBox="1"/>
          <p:nvPr/>
        </p:nvSpPr>
        <p:spPr>
          <a:xfrm>
            <a:off x="2883388" y="1631706"/>
            <a:ext cx="11436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chemeClr val="accent4"/>
                </a:solidFill>
                <a:cs typeface="Arial Black"/>
              </a:rPr>
              <a:t>176,31</a:t>
            </a:r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xmlns="" id="{6186EAD3-C993-BE75-CB71-07E795697040}"/>
              </a:ext>
            </a:extLst>
          </p:cNvPr>
          <p:cNvSpPr txBox="1"/>
          <p:nvPr/>
        </p:nvSpPr>
        <p:spPr>
          <a:xfrm>
            <a:off x="682338" y="1706564"/>
            <a:ext cx="17665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282A2E"/>
                </a:solidFill>
                <a:latin typeface="Arial"/>
                <a:cs typeface="Arial"/>
              </a:rPr>
              <a:t>Помидоры </a:t>
            </a:r>
            <a:r>
              <a:rPr sz="1400" spc="-10" dirty="0">
                <a:solidFill>
                  <a:srgbClr val="282A2E"/>
                </a:solidFill>
                <a:latin typeface="Arial"/>
                <a:cs typeface="Arial"/>
              </a:rPr>
              <a:t>свежие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1" name="object 14">
            <a:extLst>
              <a:ext uri="{FF2B5EF4-FFF2-40B4-BE49-F238E27FC236}">
                <a16:creationId xmlns:a16="http://schemas.microsoft.com/office/drawing/2014/main" xmlns="" id="{BAC4B6F3-A091-DB69-B3E6-07E8ADE0E673}"/>
              </a:ext>
            </a:extLst>
          </p:cNvPr>
          <p:cNvSpPr txBox="1"/>
          <p:nvPr/>
        </p:nvSpPr>
        <p:spPr>
          <a:xfrm>
            <a:off x="10343309" y="1634895"/>
            <a:ext cx="11436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4"/>
                </a:solidFill>
                <a:cs typeface="Arial Black"/>
              </a:rPr>
              <a:t>153,69</a:t>
            </a:r>
            <a:endParaRPr lang="ru-RU" sz="2400" b="1" spc="-10" dirty="0">
              <a:solidFill>
                <a:schemeClr val="accent4"/>
              </a:solidFill>
              <a:cs typeface="Arial Black"/>
            </a:endParaRPr>
          </a:p>
        </p:txBody>
      </p:sp>
      <p:sp>
        <p:nvSpPr>
          <p:cNvPr id="12" name="object 19">
            <a:extLst>
              <a:ext uri="{FF2B5EF4-FFF2-40B4-BE49-F238E27FC236}">
                <a16:creationId xmlns:a16="http://schemas.microsoft.com/office/drawing/2014/main" xmlns="" id="{60619863-9282-FDBC-5038-7FDF422F9927}"/>
              </a:ext>
            </a:extLst>
          </p:cNvPr>
          <p:cNvSpPr txBox="1"/>
          <p:nvPr/>
        </p:nvSpPr>
        <p:spPr>
          <a:xfrm>
            <a:off x="8762623" y="1732923"/>
            <a:ext cx="78295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282A2E"/>
                </a:solidFill>
                <a:latin typeface="Arial"/>
                <a:cs typeface="Arial"/>
              </a:rPr>
              <a:t>Лимоны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3" name="object 24">
            <a:extLst>
              <a:ext uri="{FF2B5EF4-FFF2-40B4-BE49-F238E27FC236}">
                <a16:creationId xmlns:a16="http://schemas.microsoft.com/office/drawing/2014/main" xmlns="" id="{06267B15-9931-ACC8-38BA-100E229E4991}"/>
              </a:ext>
            </a:extLst>
          </p:cNvPr>
          <p:cNvSpPr txBox="1"/>
          <p:nvPr/>
        </p:nvSpPr>
        <p:spPr>
          <a:xfrm>
            <a:off x="6948591" y="1632679"/>
            <a:ext cx="9404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rgbClr val="E36846"/>
                </a:solidFill>
                <a:cs typeface="Arial Black"/>
              </a:rPr>
              <a:t>37,26</a:t>
            </a:r>
            <a:endParaRPr lang="ru-RU" sz="2400" b="1" spc="-10" dirty="0">
              <a:solidFill>
                <a:srgbClr val="E36846"/>
              </a:solidFill>
              <a:cs typeface="Arial Black"/>
            </a:endParaRPr>
          </a:p>
        </p:txBody>
      </p:sp>
      <p:sp>
        <p:nvSpPr>
          <p:cNvPr id="14" name="object 30">
            <a:extLst>
              <a:ext uri="{FF2B5EF4-FFF2-40B4-BE49-F238E27FC236}">
                <a16:creationId xmlns:a16="http://schemas.microsoft.com/office/drawing/2014/main" xmlns="" id="{7465FA5A-1DC1-7094-5551-A97826F6A7A7}"/>
              </a:ext>
            </a:extLst>
          </p:cNvPr>
          <p:cNvSpPr txBox="1"/>
          <p:nvPr/>
        </p:nvSpPr>
        <p:spPr>
          <a:xfrm>
            <a:off x="4895452" y="1706564"/>
            <a:ext cx="13112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282A2E"/>
                </a:solidFill>
                <a:latin typeface="Arial"/>
                <a:cs typeface="Arial"/>
              </a:rPr>
              <a:t>Лук</a:t>
            </a:r>
            <a:r>
              <a:rPr sz="1400" spc="15" dirty="0">
                <a:solidFill>
                  <a:srgbClr val="282A2E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282A2E"/>
                </a:solidFill>
                <a:latin typeface="Arial"/>
                <a:cs typeface="Arial"/>
              </a:rPr>
              <a:t>репчатый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15" name="object 45">
            <a:extLst>
              <a:ext uri="{FF2B5EF4-FFF2-40B4-BE49-F238E27FC236}">
                <a16:creationId xmlns:a16="http://schemas.microsoft.com/office/drawing/2014/main" xmlns="" id="{D85E8784-6091-694F-4A95-D57E1AEE0F6C}"/>
              </a:ext>
            </a:extLst>
          </p:cNvPr>
          <p:cNvGrpSpPr/>
          <p:nvPr/>
        </p:nvGrpSpPr>
        <p:grpSpPr>
          <a:xfrm flipV="1">
            <a:off x="3985437" y="1702056"/>
            <a:ext cx="145415" cy="229235"/>
            <a:chOff x="5159608" y="2476983"/>
            <a:chExt cx="145415" cy="229235"/>
          </a:xfrm>
        </p:grpSpPr>
        <p:sp>
          <p:nvSpPr>
            <p:cNvPr id="16" name="object 46">
              <a:extLst>
                <a:ext uri="{FF2B5EF4-FFF2-40B4-BE49-F238E27FC236}">
                  <a16:creationId xmlns:a16="http://schemas.microsoft.com/office/drawing/2014/main" xmlns="" id="{C900677C-B245-0BD8-0C30-ED828EDB4630}"/>
                </a:ext>
              </a:extLst>
            </p:cNvPr>
            <p:cNvSpPr/>
            <p:nvPr/>
          </p:nvSpPr>
          <p:spPr>
            <a:xfrm>
              <a:off x="5232299" y="248968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7" name="object 47">
              <a:extLst>
                <a:ext uri="{FF2B5EF4-FFF2-40B4-BE49-F238E27FC236}">
                  <a16:creationId xmlns:a16="http://schemas.microsoft.com/office/drawing/2014/main" xmlns="" id="{6E49F098-E026-5E4D-461D-FC89D9F12B87}"/>
                </a:ext>
              </a:extLst>
            </p:cNvPr>
            <p:cNvSpPr/>
            <p:nvPr/>
          </p:nvSpPr>
          <p:spPr>
            <a:xfrm>
              <a:off x="5172308" y="248968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69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grpSp>
        <p:nvGrpSpPr>
          <p:cNvPr id="21" name="object 51">
            <a:extLst>
              <a:ext uri="{FF2B5EF4-FFF2-40B4-BE49-F238E27FC236}">
                <a16:creationId xmlns:a16="http://schemas.microsoft.com/office/drawing/2014/main" xmlns="" id="{CDE75459-64BF-E28C-D6C6-A74C64539159}"/>
              </a:ext>
            </a:extLst>
          </p:cNvPr>
          <p:cNvGrpSpPr/>
          <p:nvPr/>
        </p:nvGrpSpPr>
        <p:grpSpPr>
          <a:xfrm flipV="1">
            <a:off x="11458215" y="1715858"/>
            <a:ext cx="145415" cy="229235"/>
            <a:chOff x="15334667" y="2476983"/>
            <a:chExt cx="145415" cy="229235"/>
          </a:xfrm>
        </p:grpSpPr>
        <p:sp>
          <p:nvSpPr>
            <p:cNvPr id="22" name="object 52">
              <a:extLst>
                <a:ext uri="{FF2B5EF4-FFF2-40B4-BE49-F238E27FC236}">
                  <a16:creationId xmlns:a16="http://schemas.microsoft.com/office/drawing/2014/main" xmlns="" id="{7D503201-03E4-2CD7-675A-CED69C2C3DEF}"/>
                </a:ext>
              </a:extLst>
            </p:cNvPr>
            <p:cNvSpPr/>
            <p:nvPr/>
          </p:nvSpPr>
          <p:spPr>
            <a:xfrm>
              <a:off x="15407356" y="248968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53">
              <a:extLst>
                <a:ext uri="{FF2B5EF4-FFF2-40B4-BE49-F238E27FC236}">
                  <a16:creationId xmlns:a16="http://schemas.microsoft.com/office/drawing/2014/main" xmlns="" id="{8C8287AB-03A4-DE3C-718A-23E6C2423C64}"/>
                </a:ext>
              </a:extLst>
            </p:cNvPr>
            <p:cNvSpPr/>
            <p:nvPr/>
          </p:nvSpPr>
          <p:spPr>
            <a:xfrm>
              <a:off x="15347367" y="248968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69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3">
            <a:extLst>
              <a:ext uri="{FF2B5EF4-FFF2-40B4-BE49-F238E27FC236}">
                <a16:creationId xmlns:a16="http://schemas.microsoft.com/office/drawing/2014/main" xmlns="" id="{657A68A6-B4C9-767B-BCD9-FFA6F780A073}"/>
              </a:ext>
            </a:extLst>
          </p:cNvPr>
          <p:cNvSpPr txBox="1"/>
          <p:nvPr/>
        </p:nvSpPr>
        <p:spPr>
          <a:xfrm>
            <a:off x="3086690" y="2180196"/>
            <a:ext cx="9404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chemeClr val="accent2"/>
                </a:solidFill>
                <a:cs typeface="Arial Black"/>
              </a:rPr>
              <a:t>42,31</a:t>
            </a:r>
          </a:p>
        </p:txBody>
      </p:sp>
      <p:sp>
        <p:nvSpPr>
          <p:cNvPr id="25" name="object 9">
            <a:extLst>
              <a:ext uri="{FF2B5EF4-FFF2-40B4-BE49-F238E27FC236}">
                <a16:creationId xmlns:a16="http://schemas.microsoft.com/office/drawing/2014/main" xmlns="" id="{FEA9EF77-A5FA-C36D-4510-0A75AA2EA5D1}"/>
              </a:ext>
            </a:extLst>
          </p:cNvPr>
          <p:cNvSpPr txBox="1"/>
          <p:nvPr/>
        </p:nvSpPr>
        <p:spPr>
          <a:xfrm>
            <a:off x="682338" y="2265037"/>
            <a:ext cx="106743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282A2E"/>
                </a:solidFill>
                <a:latin typeface="Arial"/>
                <a:cs typeface="Arial"/>
              </a:rPr>
              <a:t>Картофель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6" name="object 15">
            <a:extLst>
              <a:ext uri="{FF2B5EF4-FFF2-40B4-BE49-F238E27FC236}">
                <a16:creationId xmlns:a16="http://schemas.microsoft.com/office/drawing/2014/main" xmlns="" id="{032B7DF9-F318-C528-9FAC-9ACE770186F3}"/>
              </a:ext>
            </a:extLst>
          </p:cNvPr>
          <p:cNvSpPr txBox="1"/>
          <p:nvPr/>
        </p:nvSpPr>
        <p:spPr>
          <a:xfrm>
            <a:off x="10343309" y="2205211"/>
            <a:ext cx="11436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4"/>
                </a:solidFill>
                <a:cs typeface="Arial Black"/>
              </a:rPr>
              <a:t>118,46</a:t>
            </a:r>
            <a:endParaRPr lang="ru-RU" sz="2400" b="1" spc="-10" dirty="0">
              <a:solidFill>
                <a:schemeClr val="accent4"/>
              </a:solidFill>
              <a:cs typeface="Arial Black"/>
            </a:endParaRPr>
          </a:p>
        </p:txBody>
      </p:sp>
      <p:sp>
        <p:nvSpPr>
          <p:cNvPr id="27" name="object 20">
            <a:extLst>
              <a:ext uri="{FF2B5EF4-FFF2-40B4-BE49-F238E27FC236}">
                <a16:creationId xmlns:a16="http://schemas.microsoft.com/office/drawing/2014/main" xmlns="" id="{D72F5305-16AF-1915-4662-515EB0D9B044}"/>
              </a:ext>
            </a:extLst>
          </p:cNvPr>
          <p:cNvSpPr txBox="1"/>
          <p:nvPr/>
        </p:nvSpPr>
        <p:spPr>
          <a:xfrm>
            <a:off x="8762623" y="2274562"/>
            <a:ext cx="10744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282A2E"/>
                </a:solidFill>
                <a:latin typeface="Arial"/>
                <a:cs typeface="Arial"/>
              </a:rPr>
              <a:t>Апельсины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8" name="object 25">
            <a:extLst>
              <a:ext uri="{FF2B5EF4-FFF2-40B4-BE49-F238E27FC236}">
                <a16:creationId xmlns:a16="http://schemas.microsoft.com/office/drawing/2014/main" xmlns="" id="{8FC251AA-5A00-9F64-13BD-8D0208D25978}"/>
              </a:ext>
            </a:extLst>
          </p:cNvPr>
          <p:cNvSpPr txBox="1"/>
          <p:nvPr/>
        </p:nvSpPr>
        <p:spPr>
          <a:xfrm>
            <a:off x="6777189" y="2211412"/>
            <a:ext cx="11436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rgbClr val="E36846"/>
                </a:solidFill>
                <a:cs typeface="Arial Black"/>
              </a:rPr>
              <a:t>388,94</a:t>
            </a:r>
            <a:endParaRPr lang="ru-RU" sz="2400" b="1" spc="-10" dirty="0">
              <a:solidFill>
                <a:srgbClr val="E36846"/>
              </a:solidFill>
              <a:cs typeface="Arial Black"/>
            </a:endParaRPr>
          </a:p>
        </p:txBody>
      </p:sp>
      <p:sp>
        <p:nvSpPr>
          <p:cNvPr id="29" name="object 31">
            <a:extLst>
              <a:ext uri="{FF2B5EF4-FFF2-40B4-BE49-F238E27FC236}">
                <a16:creationId xmlns:a16="http://schemas.microsoft.com/office/drawing/2014/main" xmlns="" id="{02C03589-B903-1990-8DB0-761BDBF85F71}"/>
              </a:ext>
            </a:extLst>
          </p:cNvPr>
          <p:cNvSpPr txBox="1"/>
          <p:nvPr/>
        </p:nvSpPr>
        <p:spPr>
          <a:xfrm>
            <a:off x="4895452" y="2274562"/>
            <a:ext cx="69024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282A2E"/>
                </a:solidFill>
                <a:latin typeface="Arial"/>
                <a:cs typeface="Arial"/>
              </a:rPr>
              <a:t>Чеснок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30" name="object 54">
            <a:extLst>
              <a:ext uri="{FF2B5EF4-FFF2-40B4-BE49-F238E27FC236}">
                <a16:creationId xmlns:a16="http://schemas.microsoft.com/office/drawing/2014/main" xmlns="" id="{EB6875A6-33E0-27D5-BDD6-736C83A7C73C}"/>
              </a:ext>
            </a:extLst>
          </p:cNvPr>
          <p:cNvGrpSpPr/>
          <p:nvPr/>
        </p:nvGrpSpPr>
        <p:grpSpPr>
          <a:xfrm>
            <a:off x="3985437" y="2253307"/>
            <a:ext cx="145415" cy="229235"/>
            <a:chOff x="5159608" y="3410570"/>
            <a:chExt cx="145415" cy="229235"/>
          </a:xfrm>
          <a:noFill/>
        </p:grpSpPr>
        <p:sp>
          <p:nvSpPr>
            <p:cNvPr id="31" name="object 55">
              <a:extLst>
                <a:ext uri="{FF2B5EF4-FFF2-40B4-BE49-F238E27FC236}">
                  <a16:creationId xmlns:a16="http://schemas.microsoft.com/office/drawing/2014/main" xmlns="" id="{2C56F767-76BC-8D62-F732-55461467643A}"/>
                </a:ext>
              </a:extLst>
            </p:cNvPr>
            <p:cNvSpPr/>
            <p:nvPr/>
          </p:nvSpPr>
          <p:spPr>
            <a:xfrm>
              <a:off x="5232299" y="3423273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grpFill/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 sz="2400">
                <a:solidFill>
                  <a:schemeClr val="accent4"/>
                </a:solidFill>
              </a:endParaRPr>
            </a:p>
          </p:txBody>
        </p:sp>
        <p:sp>
          <p:nvSpPr>
            <p:cNvPr id="32" name="object 56">
              <a:extLst>
                <a:ext uri="{FF2B5EF4-FFF2-40B4-BE49-F238E27FC236}">
                  <a16:creationId xmlns:a16="http://schemas.microsoft.com/office/drawing/2014/main" xmlns="" id="{A5664F1A-B03F-04CF-51EA-7EB365337287}"/>
                </a:ext>
              </a:extLst>
            </p:cNvPr>
            <p:cNvSpPr/>
            <p:nvPr/>
          </p:nvSpPr>
          <p:spPr>
            <a:xfrm>
              <a:off x="5172308" y="3423270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grpFill/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 sz="2400">
                <a:solidFill>
                  <a:schemeClr val="accent4"/>
                </a:solidFill>
              </a:endParaRPr>
            </a:p>
          </p:txBody>
        </p:sp>
      </p:grpSp>
      <p:grpSp>
        <p:nvGrpSpPr>
          <p:cNvPr id="36" name="object 60">
            <a:extLst>
              <a:ext uri="{FF2B5EF4-FFF2-40B4-BE49-F238E27FC236}">
                <a16:creationId xmlns:a16="http://schemas.microsoft.com/office/drawing/2014/main" xmlns="" id="{77AE45C1-964B-142B-9D8F-50F349747ED5}"/>
              </a:ext>
            </a:extLst>
          </p:cNvPr>
          <p:cNvGrpSpPr/>
          <p:nvPr/>
        </p:nvGrpSpPr>
        <p:grpSpPr>
          <a:xfrm flipV="1">
            <a:off x="11458215" y="2286174"/>
            <a:ext cx="145415" cy="229235"/>
            <a:chOff x="15334667" y="3410570"/>
            <a:chExt cx="145415" cy="229235"/>
          </a:xfrm>
        </p:grpSpPr>
        <p:sp>
          <p:nvSpPr>
            <p:cNvPr id="37" name="object 61">
              <a:extLst>
                <a:ext uri="{FF2B5EF4-FFF2-40B4-BE49-F238E27FC236}">
                  <a16:creationId xmlns:a16="http://schemas.microsoft.com/office/drawing/2014/main" xmlns="" id="{CE19F078-269C-90D7-59CC-C23C73332A62}"/>
                </a:ext>
              </a:extLst>
            </p:cNvPr>
            <p:cNvSpPr/>
            <p:nvPr/>
          </p:nvSpPr>
          <p:spPr>
            <a:xfrm>
              <a:off x="15407356" y="3423273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62">
              <a:extLst>
                <a:ext uri="{FF2B5EF4-FFF2-40B4-BE49-F238E27FC236}">
                  <a16:creationId xmlns:a16="http://schemas.microsoft.com/office/drawing/2014/main" xmlns="" id="{869894C0-B7DA-D2CA-41B0-3C8F3AE47CB1}"/>
                </a:ext>
              </a:extLst>
            </p:cNvPr>
            <p:cNvSpPr/>
            <p:nvPr/>
          </p:nvSpPr>
          <p:spPr>
            <a:xfrm>
              <a:off x="15347367" y="3423270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4">
            <a:extLst>
              <a:ext uri="{FF2B5EF4-FFF2-40B4-BE49-F238E27FC236}">
                <a16:creationId xmlns:a16="http://schemas.microsoft.com/office/drawing/2014/main" xmlns="" id="{5E357016-3540-65DA-59B3-B321F8FC187C}"/>
              </a:ext>
            </a:extLst>
          </p:cNvPr>
          <p:cNvSpPr txBox="1"/>
          <p:nvPr/>
        </p:nvSpPr>
        <p:spPr>
          <a:xfrm>
            <a:off x="3086690" y="2756713"/>
            <a:ext cx="9404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2"/>
                </a:solidFill>
                <a:cs typeface="Arial Black"/>
              </a:rPr>
              <a:t>62,63</a:t>
            </a:r>
            <a:endParaRPr lang="ru-RU" sz="2400" b="1" spc="-10" dirty="0">
              <a:solidFill>
                <a:schemeClr val="accent2"/>
              </a:solidFill>
              <a:cs typeface="Arial Black"/>
            </a:endParaRPr>
          </a:p>
        </p:txBody>
      </p:sp>
      <p:sp>
        <p:nvSpPr>
          <p:cNvPr id="40" name="object 10">
            <a:extLst>
              <a:ext uri="{FF2B5EF4-FFF2-40B4-BE49-F238E27FC236}">
                <a16:creationId xmlns:a16="http://schemas.microsoft.com/office/drawing/2014/main" xmlns="" id="{2559CA8F-BD94-D94C-7A09-668B2B7CBA1C}"/>
              </a:ext>
            </a:extLst>
          </p:cNvPr>
          <p:cNvSpPr txBox="1"/>
          <p:nvPr/>
        </p:nvSpPr>
        <p:spPr>
          <a:xfrm>
            <a:off x="672813" y="2844776"/>
            <a:ext cx="163576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282A2E"/>
                </a:solidFill>
                <a:latin typeface="Arial"/>
                <a:cs typeface="Arial"/>
              </a:rPr>
              <a:t>Свёкла</a:t>
            </a:r>
            <a:r>
              <a:rPr sz="1400" spc="-10" dirty="0">
                <a:solidFill>
                  <a:srgbClr val="282A2E"/>
                </a:solidFill>
                <a:latin typeface="Arial"/>
                <a:cs typeface="Arial"/>
              </a:rPr>
              <a:t> столовая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1" name="object 16">
            <a:extLst>
              <a:ext uri="{FF2B5EF4-FFF2-40B4-BE49-F238E27FC236}">
                <a16:creationId xmlns:a16="http://schemas.microsoft.com/office/drawing/2014/main" xmlns="" id="{A8D0F634-88C3-F6A4-654E-98AA398A4086}"/>
              </a:ext>
            </a:extLst>
          </p:cNvPr>
          <p:cNvSpPr txBox="1"/>
          <p:nvPr/>
        </p:nvSpPr>
        <p:spPr>
          <a:xfrm>
            <a:off x="10343309" y="2756477"/>
            <a:ext cx="11436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4"/>
                </a:solidFill>
                <a:cs typeface="Arial Black"/>
              </a:rPr>
              <a:t>195,45</a:t>
            </a:r>
            <a:endParaRPr lang="ru-RU" sz="2400" b="1" spc="-10" dirty="0">
              <a:solidFill>
                <a:schemeClr val="accent4"/>
              </a:solidFill>
              <a:cs typeface="Arial Black"/>
            </a:endParaRPr>
          </a:p>
        </p:txBody>
      </p:sp>
      <p:sp>
        <p:nvSpPr>
          <p:cNvPr id="42" name="object 21">
            <a:extLst>
              <a:ext uri="{FF2B5EF4-FFF2-40B4-BE49-F238E27FC236}">
                <a16:creationId xmlns:a16="http://schemas.microsoft.com/office/drawing/2014/main" xmlns="" id="{FA5B8AA7-5432-D572-3ED0-9E607FE9612B}"/>
              </a:ext>
            </a:extLst>
          </p:cNvPr>
          <p:cNvSpPr txBox="1"/>
          <p:nvPr/>
        </p:nvSpPr>
        <p:spPr>
          <a:xfrm>
            <a:off x="8762623" y="2825726"/>
            <a:ext cx="61341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0" dirty="0">
                <a:solidFill>
                  <a:srgbClr val="282A2E"/>
                </a:solidFill>
                <a:latin typeface="Arial"/>
                <a:cs typeface="Arial"/>
              </a:rPr>
              <a:t>Груши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3" name="object 26">
            <a:extLst>
              <a:ext uri="{FF2B5EF4-FFF2-40B4-BE49-F238E27FC236}">
                <a16:creationId xmlns:a16="http://schemas.microsoft.com/office/drawing/2014/main" xmlns="" id="{B08B9E51-D0BA-6421-8F77-B73D39F9908E}"/>
              </a:ext>
            </a:extLst>
          </p:cNvPr>
          <p:cNvSpPr txBox="1"/>
          <p:nvPr/>
        </p:nvSpPr>
        <p:spPr>
          <a:xfrm>
            <a:off x="6777189" y="2755369"/>
            <a:ext cx="11436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E36846"/>
                </a:solidFill>
                <a:cs typeface="Arial Black"/>
              </a:rPr>
              <a:t>671,79</a:t>
            </a:r>
          </a:p>
        </p:txBody>
      </p:sp>
      <p:sp>
        <p:nvSpPr>
          <p:cNvPr id="44" name="object 32">
            <a:extLst>
              <a:ext uri="{FF2B5EF4-FFF2-40B4-BE49-F238E27FC236}">
                <a16:creationId xmlns:a16="http://schemas.microsoft.com/office/drawing/2014/main" xmlns="" id="{BE66C866-9575-5671-58A7-BD2B379B1D7D}"/>
              </a:ext>
            </a:extLst>
          </p:cNvPr>
          <p:cNvSpPr txBox="1"/>
          <p:nvPr/>
        </p:nvSpPr>
        <p:spPr>
          <a:xfrm>
            <a:off x="4895452" y="2816201"/>
            <a:ext cx="143700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282A2E"/>
                </a:solidFill>
                <a:latin typeface="Arial"/>
                <a:cs typeface="Arial"/>
              </a:rPr>
              <a:t>Зелень</a:t>
            </a:r>
            <a:r>
              <a:rPr sz="1400" spc="-75" dirty="0">
                <a:solidFill>
                  <a:srgbClr val="282A2E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282A2E"/>
                </a:solidFill>
                <a:latin typeface="Arial"/>
                <a:cs typeface="Arial"/>
              </a:rPr>
              <a:t>свежая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45" name="object 63">
            <a:extLst>
              <a:ext uri="{FF2B5EF4-FFF2-40B4-BE49-F238E27FC236}">
                <a16:creationId xmlns:a16="http://schemas.microsoft.com/office/drawing/2014/main" xmlns="" id="{DEBB91EC-4699-3927-839E-140305EC8DE7}"/>
              </a:ext>
            </a:extLst>
          </p:cNvPr>
          <p:cNvGrpSpPr/>
          <p:nvPr/>
        </p:nvGrpSpPr>
        <p:grpSpPr>
          <a:xfrm>
            <a:off x="3985437" y="2834894"/>
            <a:ext cx="145415" cy="229235"/>
            <a:chOff x="5159608" y="4354513"/>
            <a:chExt cx="145415" cy="229235"/>
          </a:xfrm>
        </p:grpSpPr>
        <p:sp>
          <p:nvSpPr>
            <p:cNvPr id="46" name="object 64">
              <a:extLst>
                <a:ext uri="{FF2B5EF4-FFF2-40B4-BE49-F238E27FC236}">
                  <a16:creationId xmlns:a16="http://schemas.microsoft.com/office/drawing/2014/main" xmlns="" id="{A49E26C6-0B31-D72E-12D9-7719C6175861}"/>
                </a:ext>
              </a:extLst>
            </p:cNvPr>
            <p:cNvSpPr/>
            <p:nvPr/>
          </p:nvSpPr>
          <p:spPr>
            <a:xfrm>
              <a:off x="5232299" y="436721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47" name="object 65">
              <a:extLst>
                <a:ext uri="{FF2B5EF4-FFF2-40B4-BE49-F238E27FC236}">
                  <a16:creationId xmlns:a16="http://schemas.microsoft.com/office/drawing/2014/main" xmlns="" id="{9606145E-8ED1-A693-A221-12C6883F3CE7}"/>
                </a:ext>
              </a:extLst>
            </p:cNvPr>
            <p:cNvSpPr/>
            <p:nvPr/>
          </p:nvSpPr>
          <p:spPr>
            <a:xfrm>
              <a:off x="5172308" y="436721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grpSp>
        <p:nvGrpSpPr>
          <p:cNvPr id="51" name="object 69">
            <a:extLst>
              <a:ext uri="{FF2B5EF4-FFF2-40B4-BE49-F238E27FC236}">
                <a16:creationId xmlns:a16="http://schemas.microsoft.com/office/drawing/2014/main" xmlns="" id="{00E40CA1-1998-AF2F-0C97-F284AEF3C050}"/>
              </a:ext>
            </a:extLst>
          </p:cNvPr>
          <p:cNvGrpSpPr/>
          <p:nvPr/>
        </p:nvGrpSpPr>
        <p:grpSpPr>
          <a:xfrm flipV="1">
            <a:off x="11458215" y="2818390"/>
            <a:ext cx="145415" cy="229235"/>
            <a:chOff x="15334667" y="4354513"/>
            <a:chExt cx="145415" cy="229235"/>
          </a:xfrm>
        </p:grpSpPr>
        <p:sp>
          <p:nvSpPr>
            <p:cNvPr id="52" name="object 70">
              <a:extLst>
                <a:ext uri="{FF2B5EF4-FFF2-40B4-BE49-F238E27FC236}">
                  <a16:creationId xmlns:a16="http://schemas.microsoft.com/office/drawing/2014/main" xmlns="" id="{5AD53CA3-B9D1-69E9-D769-7FBE3D0BF9D1}"/>
                </a:ext>
              </a:extLst>
            </p:cNvPr>
            <p:cNvSpPr/>
            <p:nvPr/>
          </p:nvSpPr>
          <p:spPr>
            <a:xfrm>
              <a:off x="15407356" y="436721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71">
              <a:extLst>
                <a:ext uri="{FF2B5EF4-FFF2-40B4-BE49-F238E27FC236}">
                  <a16:creationId xmlns:a16="http://schemas.microsoft.com/office/drawing/2014/main" xmlns="" id="{BC9D2F48-93EF-1677-DB85-9E4F6DE14F16}"/>
                </a:ext>
              </a:extLst>
            </p:cNvPr>
            <p:cNvSpPr/>
            <p:nvPr/>
          </p:nvSpPr>
          <p:spPr>
            <a:xfrm>
              <a:off x="15347367" y="436721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">
            <a:extLst>
              <a:ext uri="{FF2B5EF4-FFF2-40B4-BE49-F238E27FC236}">
                <a16:creationId xmlns:a16="http://schemas.microsoft.com/office/drawing/2014/main" xmlns="" id="{20730B41-C332-17C0-F730-F67D47028149}"/>
              </a:ext>
            </a:extLst>
          </p:cNvPr>
          <p:cNvSpPr txBox="1"/>
          <p:nvPr/>
        </p:nvSpPr>
        <p:spPr>
          <a:xfrm>
            <a:off x="3086690" y="3311303"/>
            <a:ext cx="9404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rgbClr val="E36846"/>
                </a:solidFill>
                <a:cs typeface="Arial Black"/>
              </a:rPr>
              <a:t>53,10</a:t>
            </a:r>
            <a:endParaRPr lang="ru-RU" sz="2400" b="1" spc="-10" dirty="0">
              <a:solidFill>
                <a:srgbClr val="E36846"/>
              </a:solidFill>
              <a:cs typeface="Arial Black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xmlns="" id="{9434A07A-47B0-802E-C771-5AA0149EF133}"/>
              </a:ext>
            </a:extLst>
          </p:cNvPr>
          <p:cNvSpPr txBox="1"/>
          <p:nvPr/>
        </p:nvSpPr>
        <p:spPr>
          <a:xfrm>
            <a:off x="672813" y="3395941"/>
            <a:ext cx="8413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282A2E"/>
                </a:solidFill>
                <a:latin typeface="Arial"/>
                <a:cs typeface="Arial"/>
              </a:rPr>
              <a:t>Морковь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6" name="object 17">
            <a:extLst>
              <a:ext uri="{FF2B5EF4-FFF2-40B4-BE49-F238E27FC236}">
                <a16:creationId xmlns:a16="http://schemas.microsoft.com/office/drawing/2014/main" xmlns="" id="{94424B50-DDA9-095F-6955-893A06320CC4}"/>
              </a:ext>
            </a:extLst>
          </p:cNvPr>
          <p:cNvSpPr txBox="1"/>
          <p:nvPr/>
        </p:nvSpPr>
        <p:spPr>
          <a:xfrm>
            <a:off x="10343309" y="3317268"/>
            <a:ext cx="11436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rgbClr val="E36846"/>
                </a:solidFill>
                <a:cs typeface="Arial Black"/>
              </a:rPr>
              <a:t>298,49</a:t>
            </a:r>
            <a:endParaRPr lang="ru-RU" sz="2400" b="1" spc="-10" dirty="0">
              <a:solidFill>
                <a:srgbClr val="E36846"/>
              </a:solidFill>
              <a:cs typeface="Arial Black"/>
            </a:endParaRPr>
          </a:p>
        </p:txBody>
      </p:sp>
      <p:sp>
        <p:nvSpPr>
          <p:cNvPr id="57" name="object 22">
            <a:extLst>
              <a:ext uri="{FF2B5EF4-FFF2-40B4-BE49-F238E27FC236}">
                <a16:creationId xmlns:a16="http://schemas.microsoft.com/office/drawing/2014/main" xmlns="" id="{715A8FB4-363B-AC2F-224B-882EE41812B3}"/>
              </a:ext>
            </a:extLst>
          </p:cNvPr>
          <p:cNvSpPr txBox="1"/>
          <p:nvPr/>
        </p:nvSpPr>
        <p:spPr>
          <a:xfrm>
            <a:off x="8762623" y="3395941"/>
            <a:ext cx="91884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282A2E"/>
                </a:solidFill>
                <a:latin typeface="Arial"/>
                <a:cs typeface="Arial"/>
              </a:rPr>
              <a:t>Виноград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8" name="object 27">
            <a:extLst>
              <a:ext uri="{FF2B5EF4-FFF2-40B4-BE49-F238E27FC236}">
                <a16:creationId xmlns:a16="http://schemas.microsoft.com/office/drawing/2014/main" xmlns="" id="{05CE076B-BDE5-EA70-7E4C-259F99E3BE01}"/>
              </a:ext>
            </a:extLst>
          </p:cNvPr>
          <p:cNvSpPr txBox="1"/>
          <p:nvPr/>
        </p:nvSpPr>
        <p:spPr>
          <a:xfrm>
            <a:off x="6284124" y="3317268"/>
            <a:ext cx="14484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dirty="0" smtClean="0">
                <a:solidFill>
                  <a:schemeClr val="accent2"/>
                </a:solidFill>
                <a:cs typeface="Arial Black"/>
              </a:rPr>
              <a:t>842,50</a:t>
            </a:r>
            <a:endParaRPr lang="ru-RU" sz="2400" b="1" dirty="0">
              <a:solidFill>
                <a:schemeClr val="accent2"/>
              </a:solidFill>
              <a:cs typeface="Arial Black"/>
            </a:endParaRPr>
          </a:p>
        </p:txBody>
      </p:sp>
      <p:sp>
        <p:nvSpPr>
          <p:cNvPr id="59" name="object 33">
            <a:extLst>
              <a:ext uri="{FF2B5EF4-FFF2-40B4-BE49-F238E27FC236}">
                <a16:creationId xmlns:a16="http://schemas.microsoft.com/office/drawing/2014/main" xmlns="" id="{7EEF7AB2-2E6F-3A0C-CFE2-1CD47CAA2022}"/>
              </a:ext>
            </a:extLst>
          </p:cNvPr>
          <p:cNvSpPr txBox="1"/>
          <p:nvPr/>
        </p:nvSpPr>
        <p:spPr>
          <a:xfrm>
            <a:off x="4895452" y="3395941"/>
            <a:ext cx="6203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282A2E"/>
                </a:solidFill>
                <a:latin typeface="Arial"/>
                <a:cs typeface="Arial"/>
              </a:rPr>
              <a:t>Орехи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60" name="object 72">
            <a:extLst>
              <a:ext uri="{FF2B5EF4-FFF2-40B4-BE49-F238E27FC236}">
                <a16:creationId xmlns:a16="http://schemas.microsoft.com/office/drawing/2014/main" xmlns="" id="{88E9D05B-2408-8145-6544-A982707E6645}"/>
              </a:ext>
            </a:extLst>
          </p:cNvPr>
          <p:cNvGrpSpPr/>
          <p:nvPr/>
        </p:nvGrpSpPr>
        <p:grpSpPr>
          <a:xfrm>
            <a:off x="3985437" y="3392792"/>
            <a:ext cx="145415" cy="229235"/>
            <a:chOff x="5159608" y="5288099"/>
            <a:chExt cx="145415" cy="229235"/>
          </a:xfrm>
        </p:grpSpPr>
        <p:sp>
          <p:nvSpPr>
            <p:cNvPr id="61" name="object 73">
              <a:extLst>
                <a:ext uri="{FF2B5EF4-FFF2-40B4-BE49-F238E27FC236}">
                  <a16:creationId xmlns:a16="http://schemas.microsoft.com/office/drawing/2014/main" xmlns="" id="{72D5C8C1-3556-9B92-6404-BEA97C99803A}"/>
                </a:ext>
              </a:extLst>
            </p:cNvPr>
            <p:cNvSpPr/>
            <p:nvPr/>
          </p:nvSpPr>
          <p:spPr>
            <a:xfrm>
              <a:off x="5232299" y="530080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62" name="object 74">
              <a:extLst>
                <a:ext uri="{FF2B5EF4-FFF2-40B4-BE49-F238E27FC236}">
                  <a16:creationId xmlns:a16="http://schemas.microsoft.com/office/drawing/2014/main" xmlns="" id="{546F5C67-E8C3-3FCD-D1A1-B500263FC4B8}"/>
                </a:ext>
              </a:extLst>
            </p:cNvPr>
            <p:cNvSpPr/>
            <p:nvPr/>
          </p:nvSpPr>
          <p:spPr>
            <a:xfrm>
              <a:off x="5172308" y="5300799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grpSp>
        <p:nvGrpSpPr>
          <p:cNvPr id="63" name="object 75">
            <a:extLst>
              <a:ext uri="{FF2B5EF4-FFF2-40B4-BE49-F238E27FC236}">
                <a16:creationId xmlns:a16="http://schemas.microsoft.com/office/drawing/2014/main" xmlns="" id="{D844F217-B098-2A4B-5F46-390A71B08D23}"/>
              </a:ext>
            </a:extLst>
          </p:cNvPr>
          <p:cNvGrpSpPr/>
          <p:nvPr/>
        </p:nvGrpSpPr>
        <p:grpSpPr>
          <a:xfrm>
            <a:off x="7894300" y="3400003"/>
            <a:ext cx="145415" cy="229235"/>
            <a:chOff x="10254668" y="5288099"/>
            <a:chExt cx="145415" cy="229235"/>
          </a:xfrm>
        </p:grpSpPr>
        <p:sp>
          <p:nvSpPr>
            <p:cNvPr id="64" name="object 76">
              <a:extLst>
                <a:ext uri="{FF2B5EF4-FFF2-40B4-BE49-F238E27FC236}">
                  <a16:creationId xmlns:a16="http://schemas.microsoft.com/office/drawing/2014/main" xmlns="" id="{3C4675C0-1372-5836-BF20-E2D890FF9E85}"/>
                </a:ext>
              </a:extLst>
            </p:cNvPr>
            <p:cNvSpPr/>
            <p:nvPr/>
          </p:nvSpPr>
          <p:spPr>
            <a:xfrm>
              <a:off x="10327359" y="530080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77">
              <a:extLst>
                <a:ext uri="{FF2B5EF4-FFF2-40B4-BE49-F238E27FC236}">
                  <a16:creationId xmlns:a16="http://schemas.microsoft.com/office/drawing/2014/main" xmlns="" id="{A90CFC3B-3721-E3DE-D0FF-40C3089F8516}"/>
                </a:ext>
              </a:extLst>
            </p:cNvPr>
            <p:cNvSpPr/>
            <p:nvPr/>
          </p:nvSpPr>
          <p:spPr>
            <a:xfrm>
              <a:off x="10267368" y="5300799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6" name="object 78">
            <a:extLst>
              <a:ext uri="{FF2B5EF4-FFF2-40B4-BE49-F238E27FC236}">
                <a16:creationId xmlns:a16="http://schemas.microsoft.com/office/drawing/2014/main" xmlns="" id="{3EA5DA16-B3FE-3905-5D5C-947FC99AC906}"/>
              </a:ext>
            </a:extLst>
          </p:cNvPr>
          <p:cNvGrpSpPr/>
          <p:nvPr/>
        </p:nvGrpSpPr>
        <p:grpSpPr>
          <a:xfrm>
            <a:off x="11458215" y="3388706"/>
            <a:ext cx="145415" cy="229235"/>
            <a:chOff x="15334667" y="5288099"/>
            <a:chExt cx="145415" cy="229235"/>
          </a:xfrm>
        </p:grpSpPr>
        <p:sp>
          <p:nvSpPr>
            <p:cNvPr id="67" name="object 79">
              <a:extLst>
                <a:ext uri="{FF2B5EF4-FFF2-40B4-BE49-F238E27FC236}">
                  <a16:creationId xmlns:a16="http://schemas.microsoft.com/office/drawing/2014/main" xmlns="" id="{8B93BD95-461D-24B5-BCC7-8E9FC37C7180}"/>
                </a:ext>
              </a:extLst>
            </p:cNvPr>
            <p:cNvSpPr/>
            <p:nvPr/>
          </p:nvSpPr>
          <p:spPr>
            <a:xfrm>
              <a:off x="15407356" y="530080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80">
              <a:extLst>
                <a:ext uri="{FF2B5EF4-FFF2-40B4-BE49-F238E27FC236}">
                  <a16:creationId xmlns:a16="http://schemas.microsoft.com/office/drawing/2014/main" xmlns="" id="{B165B88D-854C-96B7-E650-C7DB64B4AFFE}"/>
                </a:ext>
              </a:extLst>
            </p:cNvPr>
            <p:cNvSpPr/>
            <p:nvPr/>
          </p:nvSpPr>
          <p:spPr>
            <a:xfrm>
              <a:off x="15347367" y="5300799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">
            <a:extLst>
              <a:ext uri="{FF2B5EF4-FFF2-40B4-BE49-F238E27FC236}">
                <a16:creationId xmlns:a16="http://schemas.microsoft.com/office/drawing/2014/main" xmlns="" id="{DCB0AB13-B5EC-7074-D5E0-BEB060BA3A06}"/>
              </a:ext>
            </a:extLst>
          </p:cNvPr>
          <p:cNvSpPr txBox="1"/>
          <p:nvPr/>
        </p:nvSpPr>
        <p:spPr>
          <a:xfrm>
            <a:off x="3086690" y="3883835"/>
            <a:ext cx="9404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E36846"/>
                </a:solidFill>
                <a:cs typeface="Arial Black"/>
              </a:rPr>
              <a:t>43,26</a:t>
            </a:r>
          </a:p>
        </p:txBody>
      </p:sp>
      <p:sp>
        <p:nvSpPr>
          <p:cNvPr id="70" name="object 12">
            <a:extLst>
              <a:ext uri="{FF2B5EF4-FFF2-40B4-BE49-F238E27FC236}">
                <a16:creationId xmlns:a16="http://schemas.microsoft.com/office/drawing/2014/main" xmlns="" id="{4F38B3F5-BF4D-EB69-FD4F-07316279A8FB}"/>
              </a:ext>
            </a:extLst>
          </p:cNvPr>
          <p:cNvSpPr txBox="1"/>
          <p:nvPr/>
        </p:nvSpPr>
        <p:spPr>
          <a:xfrm>
            <a:off x="672813" y="3880430"/>
            <a:ext cx="214884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282A2E"/>
                </a:solidFill>
                <a:latin typeface="Arial"/>
                <a:cs typeface="Arial"/>
              </a:rPr>
              <a:t>Капуста</a:t>
            </a:r>
            <a:r>
              <a:rPr sz="1400" spc="-45" dirty="0">
                <a:solidFill>
                  <a:srgbClr val="282A2E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282A2E"/>
                </a:solidFill>
                <a:latin typeface="Arial"/>
                <a:cs typeface="Arial"/>
              </a:rPr>
              <a:t>белокочанная свежая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1" name="object 18">
            <a:extLst>
              <a:ext uri="{FF2B5EF4-FFF2-40B4-BE49-F238E27FC236}">
                <a16:creationId xmlns:a16="http://schemas.microsoft.com/office/drawing/2014/main" xmlns="" id="{1195212B-DA4C-A0DA-E200-6F9FAE485787}"/>
              </a:ext>
            </a:extLst>
          </p:cNvPr>
          <p:cNvSpPr txBox="1"/>
          <p:nvPr/>
        </p:nvSpPr>
        <p:spPr>
          <a:xfrm>
            <a:off x="10343309" y="3906634"/>
            <a:ext cx="11436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rgbClr val="E36846"/>
                </a:solidFill>
                <a:cs typeface="Arial Black"/>
              </a:rPr>
              <a:t>151,49</a:t>
            </a:r>
            <a:endParaRPr lang="ru-RU" sz="2400" b="1" spc="-10" dirty="0">
              <a:solidFill>
                <a:srgbClr val="E36846"/>
              </a:solidFill>
              <a:cs typeface="Arial Black"/>
            </a:endParaRPr>
          </a:p>
        </p:txBody>
      </p:sp>
      <p:sp>
        <p:nvSpPr>
          <p:cNvPr id="72" name="object 23">
            <a:extLst>
              <a:ext uri="{FF2B5EF4-FFF2-40B4-BE49-F238E27FC236}">
                <a16:creationId xmlns:a16="http://schemas.microsoft.com/office/drawing/2014/main" xmlns="" id="{8E08E116-B35F-F8EE-3BC2-4A07B51C9055}"/>
              </a:ext>
            </a:extLst>
          </p:cNvPr>
          <p:cNvSpPr txBox="1"/>
          <p:nvPr/>
        </p:nvSpPr>
        <p:spPr>
          <a:xfrm>
            <a:off x="8762623" y="3994730"/>
            <a:ext cx="7550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282A2E"/>
                </a:solidFill>
                <a:latin typeface="Arial"/>
                <a:cs typeface="Arial"/>
              </a:rPr>
              <a:t>Бананы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3" name="object 28">
            <a:extLst>
              <a:ext uri="{FF2B5EF4-FFF2-40B4-BE49-F238E27FC236}">
                <a16:creationId xmlns:a16="http://schemas.microsoft.com/office/drawing/2014/main" xmlns="" id="{4E212A46-34CD-1604-3D84-FC54D16F12F1}"/>
              </a:ext>
            </a:extLst>
          </p:cNvPr>
          <p:cNvSpPr txBox="1"/>
          <p:nvPr/>
        </p:nvSpPr>
        <p:spPr>
          <a:xfrm>
            <a:off x="6777189" y="3925684"/>
            <a:ext cx="11436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2"/>
                </a:solidFill>
                <a:cs typeface="Arial Black"/>
              </a:rPr>
              <a:t>448,90</a:t>
            </a:r>
            <a:endParaRPr lang="ru-RU" sz="2400" b="1" spc="-10" dirty="0">
              <a:solidFill>
                <a:schemeClr val="accent2"/>
              </a:solidFill>
              <a:cs typeface="Arial Black"/>
            </a:endParaRPr>
          </a:p>
        </p:txBody>
      </p:sp>
      <p:sp>
        <p:nvSpPr>
          <p:cNvPr id="74" name="object 34">
            <a:extLst>
              <a:ext uri="{FF2B5EF4-FFF2-40B4-BE49-F238E27FC236}">
                <a16:creationId xmlns:a16="http://schemas.microsoft.com/office/drawing/2014/main" xmlns="" id="{DE4F9878-7754-9046-6883-FDBC41931D61}"/>
              </a:ext>
            </a:extLst>
          </p:cNvPr>
          <p:cNvSpPr txBox="1"/>
          <p:nvPr/>
        </p:nvSpPr>
        <p:spPr>
          <a:xfrm>
            <a:off x="4895452" y="4023305"/>
            <a:ext cx="119570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282A2E"/>
                </a:solidFill>
                <a:latin typeface="Arial"/>
                <a:cs typeface="Arial"/>
              </a:rPr>
              <a:t>Сухофрукты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75" name="object 81">
            <a:extLst>
              <a:ext uri="{FF2B5EF4-FFF2-40B4-BE49-F238E27FC236}">
                <a16:creationId xmlns:a16="http://schemas.microsoft.com/office/drawing/2014/main" xmlns="" id="{A6D861F2-2901-9DAB-3A41-BBE42D353E9D}"/>
              </a:ext>
            </a:extLst>
          </p:cNvPr>
          <p:cNvGrpSpPr/>
          <p:nvPr/>
        </p:nvGrpSpPr>
        <p:grpSpPr>
          <a:xfrm>
            <a:off x="3985437" y="3954668"/>
            <a:ext cx="145415" cy="229235"/>
            <a:chOff x="5159608" y="6232042"/>
            <a:chExt cx="145415" cy="229235"/>
          </a:xfrm>
        </p:grpSpPr>
        <p:sp>
          <p:nvSpPr>
            <p:cNvPr id="76" name="object 82">
              <a:extLst>
                <a:ext uri="{FF2B5EF4-FFF2-40B4-BE49-F238E27FC236}">
                  <a16:creationId xmlns:a16="http://schemas.microsoft.com/office/drawing/2014/main" xmlns="" id="{C83EE297-2C9A-B01A-B25C-BE0641A1BEDE}"/>
                </a:ext>
              </a:extLst>
            </p:cNvPr>
            <p:cNvSpPr/>
            <p:nvPr/>
          </p:nvSpPr>
          <p:spPr>
            <a:xfrm>
              <a:off x="5232299" y="6244745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77" name="object 83">
              <a:extLst>
                <a:ext uri="{FF2B5EF4-FFF2-40B4-BE49-F238E27FC236}">
                  <a16:creationId xmlns:a16="http://schemas.microsoft.com/office/drawing/2014/main" xmlns="" id="{2C9803CC-6DA7-B882-9F06-E8F44526CFDF}"/>
                </a:ext>
              </a:extLst>
            </p:cNvPr>
            <p:cNvSpPr/>
            <p:nvPr/>
          </p:nvSpPr>
          <p:spPr>
            <a:xfrm>
              <a:off x="5172308" y="6244742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grpSp>
        <p:nvGrpSpPr>
          <p:cNvPr id="78" name="object 84">
            <a:extLst>
              <a:ext uri="{FF2B5EF4-FFF2-40B4-BE49-F238E27FC236}">
                <a16:creationId xmlns:a16="http://schemas.microsoft.com/office/drawing/2014/main" xmlns="" id="{8CD3DD1A-841A-E219-E737-5DD43A7F21E6}"/>
              </a:ext>
            </a:extLst>
          </p:cNvPr>
          <p:cNvGrpSpPr/>
          <p:nvPr/>
        </p:nvGrpSpPr>
        <p:grpSpPr>
          <a:xfrm>
            <a:off x="7894300" y="4028989"/>
            <a:ext cx="145415" cy="229235"/>
            <a:chOff x="10254668" y="6232042"/>
            <a:chExt cx="145415" cy="229235"/>
          </a:xfrm>
        </p:grpSpPr>
        <p:sp>
          <p:nvSpPr>
            <p:cNvPr id="79" name="object 85">
              <a:extLst>
                <a:ext uri="{FF2B5EF4-FFF2-40B4-BE49-F238E27FC236}">
                  <a16:creationId xmlns:a16="http://schemas.microsoft.com/office/drawing/2014/main" xmlns="" id="{398A60D0-49BC-7B6C-7F18-2C3FF36B0D98}"/>
                </a:ext>
              </a:extLst>
            </p:cNvPr>
            <p:cNvSpPr/>
            <p:nvPr/>
          </p:nvSpPr>
          <p:spPr>
            <a:xfrm>
              <a:off x="10327359" y="6244745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6">
              <a:extLst>
                <a:ext uri="{FF2B5EF4-FFF2-40B4-BE49-F238E27FC236}">
                  <a16:creationId xmlns:a16="http://schemas.microsoft.com/office/drawing/2014/main" xmlns="" id="{9B5BDFB5-6E1B-1EB2-B1E7-A1A7BBCCA3CF}"/>
                </a:ext>
              </a:extLst>
            </p:cNvPr>
            <p:cNvSpPr/>
            <p:nvPr/>
          </p:nvSpPr>
          <p:spPr>
            <a:xfrm>
              <a:off x="10267368" y="6244742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1" name="object 87">
            <a:extLst>
              <a:ext uri="{FF2B5EF4-FFF2-40B4-BE49-F238E27FC236}">
                <a16:creationId xmlns:a16="http://schemas.microsoft.com/office/drawing/2014/main" xmlns="" id="{3958F09A-4CFD-E6AA-FC05-D780FFFE1A4C}"/>
              </a:ext>
            </a:extLst>
          </p:cNvPr>
          <p:cNvGrpSpPr/>
          <p:nvPr/>
        </p:nvGrpSpPr>
        <p:grpSpPr>
          <a:xfrm>
            <a:off x="11458215" y="3987597"/>
            <a:ext cx="145415" cy="229235"/>
            <a:chOff x="15334667" y="6232042"/>
            <a:chExt cx="145415" cy="229235"/>
          </a:xfrm>
        </p:grpSpPr>
        <p:sp>
          <p:nvSpPr>
            <p:cNvPr id="82" name="object 88">
              <a:extLst>
                <a:ext uri="{FF2B5EF4-FFF2-40B4-BE49-F238E27FC236}">
                  <a16:creationId xmlns:a16="http://schemas.microsoft.com/office/drawing/2014/main" xmlns="" id="{B855DC3C-3AC8-5BE0-012B-C5A70BBBA20F}"/>
                </a:ext>
              </a:extLst>
            </p:cNvPr>
            <p:cNvSpPr/>
            <p:nvPr/>
          </p:nvSpPr>
          <p:spPr>
            <a:xfrm>
              <a:off x="15407356" y="6244745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9">
              <a:extLst>
                <a:ext uri="{FF2B5EF4-FFF2-40B4-BE49-F238E27FC236}">
                  <a16:creationId xmlns:a16="http://schemas.microsoft.com/office/drawing/2014/main" xmlns="" id="{EF27714C-F183-F03F-A7A4-D5F5A99DAE1E}"/>
                </a:ext>
              </a:extLst>
            </p:cNvPr>
            <p:cNvSpPr/>
            <p:nvPr/>
          </p:nvSpPr>
          <p:spPr>
            <a:xfrm>
              <a:off x="15347367" y="6244742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4" name="object 7">
            <a:extLst>
              <a:ext uri="{FF2B5EF4-FFF2-40B4-BE49-F238E27FC236}">
                <a16:creationId xmlns:a16="http://schemas.microsoft.com/office/drawing/2014/main" xmlns="" id="{7AF84FC4-9C85-E4F6-F275-ADF840CF8AC5}"/>
              </a:ext>
            </a:extLst>
          </p:cNvPr>
          <p:cNvSpPr txBox="1"/>
          <p:nvPr/>
        </p:nvSpPr>
        <p:spPr>
          <a:xfrm>
            <a:off x="2751146" y="4621825"/>
            <a:ext cx="11436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chemeClr val="accent4"/>
                </a:solidFill>
                <a:cs typeface="Arial Black"/>
              </a:rPr>
              <a:t>92,32</a:t>
            </a:r>
          </a:p>
        </p:txBody>
      </p:sp>
      <p:sp>
        <p:nvSpPr>
          <p:cNvPr id="85" name="object 13">
            <a:extLst>
              <a:ext uri="{FF2B5EF4-FFF2-40B4-BE49-F238E27FC236}">
                <a16:creationId xmlns:a16="http://schemas.microsoft.com/office/drawing/2014/main" xmlns="" id="{7D9D3236-33F1-2E7A-F2DA-EFFD0EDDF163}"/>
              </a:ext>
            </a:extLst>
          </p:cNvPr>
          <p:cNvSpPr txBox="1"/>
          <p:nvPr/>
        </p:nvSpPr>
        <p:spPr>
          <a:xfrm>
            <a:off x="672813" y="4681244"/>
            <a:ext cx="146939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282A2E"/>
                </a:solidFill>
                <a:latin typeface="Arial"/>
                <a:cs typeface="Arial"/>
              </a:rPr>
              <a:t>Огурцы</a:t>
            </a:r>
            <a:r>
              <a:rPr sz="1400" spc="-35" dirty="0">
                <a:solidFill>
                  <a:srgbClr val="282A2E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282A2E"/>
                </a:solidFill>
                <a:latin typeface="Arial"/>
                <a:cs typeface="Arial"/>
              </a:rPr>
              <a:t>свежие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86" name="object 29">
            <a:extLst>
              <a:ext uri="{FF2B5EF4-FFF2-40B4-BE49-F238E27FC236}">
                <a16:creationId xmlns:a16="http://schemas.microsoft.com/office/drawing/2014/main" xmlns="" id="{0678658E-D52D-94E0-9807-01A06C864E56}"/>
              </a:ext>
            </a:extLst>
          </p:cNvPr>
          <p:cNvSpPr txBox="1"/>
          <p:nvPr/>
        </p:nvSpPr>
        <p:spPr>
          <a:xfrm>
            <a:off x="6615819" y="4597235"/>
            <a:ext cx="11436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rgbClr val="E36846"/>
                </a:solidFill>
                <a:cs typeface="Arial Black"/>
              </a:rPr>
              <a:t>114,67</a:t>
            </a:r>
            <a:endParaRPr lang="ru-RU" sz="2400" b="1" spc="-10" dirty="0">
              <a:solidFill>
                <a:srgbClr val="E36846"/>
              </a:solidFill>
              <a:cs typeface="Arial Black"/>
            </a:endParaRPr>
          </a:p>
        </p:txBody>
      </p:sp>
      <p:sp>
        <p:nvSpPr>
          <p:cNvPr id="87" name="object 35">
            <a:extLst>
              <a:ext uri="{FF2B5EF4-FFF2-40B4-BE49-F238E27FC236}">
                <a16:creationId xmlns:a16="http://schemas.microsoft.com/office/drawing/2014/main" xmlns="" id="{1EDC5B3B-BB13-02DE-3663-900548E53C05}"/>
              </a:ext>
            </a:extLst>
          </p:cNvPr>
          <p:cNvSpPr txBox="1"/>
          <p:nvPr/>
        </p:nvSpPr>
        <p:spPr>
          <a:xfrm>
            <a:off x="4895452" y="4681244"/>
            <a:ext cx="71564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282A2E"/>
                </a:solidFill>
                <a:latin typeface="Arial"/>
                <a:cs typeface="Arial"/>
              </a:rPr>
              <a:t>Яблоки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88" name="object 90">
            <a:extLst>
              <a:ext uri="{FF2B5EF4-FFF2-40B4-BE49-F238E27FC236}">
                <a16:creationId xmlns:a16="http://schemas.microsoft.com/office/drawing/2014/main" xmlns="" id="{DA4D6476-5517-68E9-5888-FBEAD0CC2F39}"/>
              </a:ext>
            </a:extLst>
          </p:cNvPr>
          <p:cNvGrpSpPr/>
          <p:nvPr/>
        </p:nvGrpSpPr>
        <p:grpSpPr>
          <a:xfrm>
            <a:off x="3985441" y="4711518"/>
            <a:ext cx="145415" cy="229235"/>
            <a:chOff x="5159612" y="7170042"/>
            <a:chExt cx="145415" cy="229235"/>
          </a:xfrm>
        </p:grpSpPr>
        <p:sp>
          <p:nvSpPr>
            <p:cNvPr id="89" name="object 91">
              <a:extLst>
                <a:ext uri="{FF2B5EF4-FFF2-40B4-BE49-F238E27FC236}">
                  <a16:creationId xmlns:a16="http://schemas.microsoft.com/office/drawing/2014/main" xmlns="" id="{0F9FFA7A-A790-ADE1-91C8-A35229FEB7D3}"/>
                </a:ext>
              </a:extLst>
            </p:cNvPr>
            <p:cNvSpPr/>
            <p:nvPr/>
          </p:nvSpPr>
          <p:spPr>
            <a:xfrm>
              <a:off x="5232299" y="717004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4">
                  <a:moveTo>
                    <a:pt x="0" y="0"/>
                  </a:moveTo>
                  <a:lnTo>
                    <a:pt x="0" y="216293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90" name="object 92">
              <a:extLst>
                <a:ext uri="{FF2B5EF4-FFF2-40B4-BE49-F238E27FC236}">
                  <a16:creationId xmlns:a16="http://schemas.microsoft.com/office/drawing/2014/main" xmlns="" id="{F3028A89-61E2-6A25-A8BD-38535C410963}"/>
                </a:ext>
              </a:extLst>
            </p:cNvPr>
            <p:cNvSpPr/>
            <p:nvPr/>
          </p:nvSpPr>
          <p:spPr>
            <a:xfrm>
              <a:off x="5172312" y="7321810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119976" y="0"/>
                  </a:moveTo>
                  <a:lnTo>
                    <a:pt x="59982" y="64528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grpSp>
        <p:nvGrpSpPr>
          <p:cNvPr id="91" name="object 93">
            <a:extLst>
              <a:ext uri="{FF2B5EF4-FFF2-40B4-BE49-F238E27FC236}">
                <a16:creationId xmlns:a16="http://schemas.microsoft.com/office/drawing/2014/main" xmlns="" id="{F8D94007-DD8B-21F3-C3BA-6ADEC00FEDCC}"/>
              </a:ext>
            </a:extLst>
          </p:cNvPr>
          <p:cNvGrpSpPr/>
          <p:nvPr/>
        </p:nvGrpSpPr>
        <p:grpSpPr>
          <a:xfrm>
            <a:off x="7907000" y="4690898"/>
            <a:ext cx="120014" cy="216538"/>
            <a:chOff x="10267368" y="7188683"/>
            <a:chExt cx="120014" cy="216538"/>
          </a:xfrm>
        </p:grpSpPr>
        <p:sp>
          <p:nvSpPr>
            <p:cNvPr id="92" name="object 94">
              <a:extLst>
                <a:ext uri="{FF2B5EF4-FFF2-40B4-BE49-F238E27FC236}">
                  <a16:creationId xmlns:a16="http://schemas.microsoft.com/office/drawing/2014/main" xmlns="" id="{94469C34-E215-07AD-CCFA-07F689FB120F}"/>
                </a:ext>
              </a:extLst>
            </p:cNvPr>
            <p:cNvSpPr/>
            <p:nvPr/>
          </p:nvSpPr>
          <p:spPr>
            <a:xfrm>
              <a:off x="10327359" y="718868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4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5">
              <a:extLst>
                <a:ext uri="{FF2B5EF4-FFF2-40B4-BE49-F238E27FC236}">
                  <a16:creationId xmlns:a16="http://schemas.microsoft.com/office/drawing/2014/main" xmlns="" id="{786610EB-80A7-454F-C8A4-377C6FCE6521}"/>
                </a:ext>
              </a:extLst>
            </p:cNvPr>
            <p:cNvSpPr/>
            <p:nvPr/>
          </p:nvSpPr>
          <p:spPr>
            <a:xfrm>
              <a:off x="10267368" y="718868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4" name="Нижний колонтитул 3">
            <a:extLst>
              <a:ext uri="{FF2B5EF4-FFF2-40B4-BE49-F238E27FC236}">
                <a16:creationId xmlns:a16="http://schemas.microsoft.com/office/drawing/2014/main" xmlns="" id="{EB039BD7-BC84-E333-19DA-A2104AB32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8556" y="6448271"/>
            <a:ext cx="10219315" cy="365125"/>
          </a:xfrm>
        </p:spPr>
        <p:txBody>
          <a:bodyPr/>
          <a:lstStyle/>
          <a:p>
            <a:r>
              <a:rPr lang="ru-RU" dirty="0">
                <a:cs typeface="Arial"/>
              </a:rPr>
              <a:t>индексы</a:t>
            </a:r>
            <a:r>
              <a:rPr lang="ru-RU" spc="-34" dirty="0">
                <a:cs typeface="Arial"/>
              </a:rPr>
              <a:t> </a:t>
            </a:r>
            <a:r>
              <a:rPr lang="ru-RU" dirty="0">
                <a:cs typeface="Arial"/>
              </a:rPr>
              <a:t>цен</a:t>
            </a:r>
            <a:r>
              <a:rPr lang="ru-RU" spc="-26" dirty="0">
                <a:cs typeface="Arial"/>
              </a:rPr>
              <a:t> </a:t>
            </a:r>
            <a:r>
              <a:rPr lang="ru-RU" dirty="0">
                <a:cs typeface="Arial"/>
              </a:rPr>
              <a:t>на</a:t>
            </a:r>
            <a:r>
              <a:rPr lang="ru-RU" spc="-26" dirty="0">
                <a:cs typeface="Arial"/>
              </a:rPr>
              <a:t> </a:t>
            </a:r>
            <a:r>
              <a:rPr lang="ru-RU" spc="-8" dirty="0">
                <a:cs typeface="Arial"/>
              </a:rPr>
              <a:t>отдельные</a:t>
            </a:r>
            <a:r>
              <a:rPr lang="ru-RU" spc="-26" dirty="0">
                <a:cs typeface="Arial"/>
              </a:rPr>
              <a:t> </a:t>
            </a:r>
            <a:r>
              <a:rPr lang="ru-RU" dirty="0">
                <a:cs typeface="Arial"/>
              </a:rPr>
              <a:t>группы</a:t>
            </a:r>
            <a:r>
              <a:rPr lang="ru-RU" spc="-23" dirty="0">
                <a:cs typeface="Arial"/>
              </a:rPr>
              <a:t> </a:t>
            </a:r>
            <a:r>
              <a:rPr lang="ru-RU" dirty="0">
                <a:cs typeface="Arial"/>
              </a:rPr>
              <a:t>и</a:t>
            </a:r>
            <a:r>
              <a:rPr lang="ru-RU" spc="-23" dirty="0">
                <a:cs typeface="Arial"/>
              </a:rPr>
              <a:t> </a:t>
            </a:r>
            <a:r>
              <a:rPr lang="ru-RU" spc="-15" dirty="0">
                <a:cs typeface="Arial"/>
              </a:rPr>
              <a:t>виды </a:t>
            </a:r>
            <a:r>
              <a:rPr lang="ru-RU" spc="-8" dirty="0">
                <a:cs typeface="Arial"/>
              </a:rPr>
              <a:t>продовольственных</a:t>
            </a:r>
            <a:r>
              <a:rPr lang="ru-RU" spc="-41" dirty="0">
                <a:cs typeface="Arial"/>
              </a:rPr>
              <a:t> </a:t>
            </a:r>
            <a:r>
              <a:rPr lang="ru-RU" spc="-8" dirty="0">
                <a:cs typeface="Arial"/>
              </a:rPr>
              <a:t>товаров </a:t>
            </a:r>
            <a:endParaRPr lang="ru-RU" dirty="0"/>
          </a:p>
        </p:txBody>
      </p:sp>
      <p:grpSp>
        <p:nvGrpSpPr>
          <p:cNvPr id="97" name="Группа 96"/>
          <p:cNvGrpSpPr/>
          <p:nvPr/>
        </p:nvGrpSpPr>
        <p:grpSpPr>
          <a:xfrm>
            <a:off x="710913" y="5927798"/>
            <a:ext cx="2215917" cy="175846"/>
            <a:chOff x="8761052" y="5524363"/>
            <a:chExt cx="2215917" cy="175846"/>
          </a:xfrm>
        </p:grpSpPr>
        <p:sp>
          <p:nvSpPr>
            <p:cNvPr id="7" name="object 40">
              <a:extLst>
                <a:ext uri="{FF2B5EF4-FFF2-40B4-BE49-F238E27FC236}">
                  <a16:creationId xmlns:a16="http://schemas.microsoft.com/office/drawing/2014/main" xmlns="" id="{5324A732-69CB-E824-CC1C-11AF229E0DCE}"/>
                </a:ext>
              </a:extLst>
            </p:cNvPr>
            <p:cNvSpPr txBox="1"/>
            <p:nvPr/>
          </p:nvSpPr>
          <p:spPr>
            <a:xfrm>
              <a:off x="9042176" y="5528930"/>
              <a:ext cx="845185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spc="-10" dirty="0">
                  <a:latin typeface="Arial"/>
                  <a:cs typeface="Arial"/>
                </a:rPr>
                <a:t>П</a:t>
              </a:r>
              <a:r>
                <a:rPr sz="1000" spc="-10" dirty="0" err="1" smtClean="0">
                  <a:latin typeface="Arial"/>
                  <a:cs typeface="Arial"/>
                </a:rPr>
                <a:t>овышение</a:t>
              </a:r>
              <a:endParaRPr sz="1000" dirty="0">
                <a:latin typeface="Arial"/>
                <a:cs typeface="Arial"/>
              </a:endParaRPr>
            </a:p>
          </p:txBody>
        </p:sp>
        <p:sp>
          <p:nvSpPr>
            <p:cNvPr id="8" name="object 41">
              <a:extLst>
                <a:ext uri="{FF2B5EF4-FFF2-40B4-BE49-F238E27FC236}">
                  <a16:creationId xmlns:a16="http://schemas.microsoft.com/office/drawing/2014/main" xmlns="" id="{08507200-98E2-89C4-C7EB-9612958905A7}"/>
                </a:ext>
              </a:extLst>
            </p:cNvPr>
            <p:cNvSpPr txBox="1"/>
            <p:nvPr/>
          </p:nvSpPr>
          <p:spPr>
            <a:xfrm>
              <a:off x="10173059" y="5528930"/>
              <a:ext cx="803910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spc="-10" dirty="0">
                  <a:latin typeface="Arial"/>
                  <a:cs typeface="Arial"/>
                </a:rPr>
                <a:t>П</a:t>
              </a:r>
              <a:r>
                <a:rPr sz="1000" spc="-10" dirty="0" err="1" smtClean="0">
                  <a:latin typeface="Arial"/>
                  <a:cs typeface="Arial"/>
                </a:rPr>
                <a:t>онижение</a:t>
              </a:r>
              <a:endParaRPr sz="1000" dirty="0">
                <a:latin typeface="Arial"/>
                <a:cs typeface="Arial"/>
              </a:endParaRPr>
            </a:p>
          </p:txBody>
        </p:sp>
        <p:sp>
          <p:nvSpPr>
            <p:cNvPr id="95" name="Овал 94">
              <a:extLst>
                <a:ext uri="{FF2B5EF4-FFF2-40B4-BE49-F238E27FC236}">
                  <a16:creationId xmlns:a16="http://schemas.microsoft.com/office/drawing/2014/main" xmlns="" id="{C72D0C63-C43C-8741-441A-E779446EE15E}"/>
                </a:ext>
              </a:extLst>
            </p:cNvPr>
            <p:cNvSpPr/>
            <p:nvPr/>
          </p:nvSpPr>
          <p:spPr>
            <a:xfrm>
              <a:off x="8761052" y="5524363"/>
              <a:ext cx="175846" cy="175846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>
              <a:extLst>
                <a:ext uri="{FF2B5EF4-FFF2-40B4-BE49-F238E27FC236}">
                  <a16:creationId xmlns:a16="http://schemas.microsoft.com/office/drawing/2014/main" xmlns="" id="{5F494B05-9C03-963B-4C72-7E49FB8AAE48}"/>
                </a:ext>
              </a:extLst>
            </p:cNvPr>
            <p:cNvSpPr/>
            <p:nvPr/>
          </p:nvSpPr>
          <p:spPr>
            <a:xfrm>
              <a:off x="9913200" y="5524363"/>
              <a:ext cx="175846" cy="175846"/>
            </a:xfrm>
            <a:prstGeom prst="ellipse">
              <a:avLst/>
            </a:prstGeom>
            <a:solidFill>
              <a:srgbClr val="47AA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9" name="object 72">
            <a:extLst>
              <a:ext uri="{FF2B5EF4-FFF2-40B4-BE49-F238E27FC236}">
                <a16:creationId xmlns:a16="http://schemas.microsoft.com/office/drawing/2014/main" xmlns="" id="{88E9D05B-2408-8145-6544-A982707E6645}"/>
              </a:ext>
            </a:extLst>
          </p:cNvPr>
          <p:cNvGrpSpPr/>
          <p:nvPr/>
        </p:nvGrpSpPr>
        <p:grpSpPr>
          <a:xfrm>
            <a:off x="7907795" y="1747140"/>
            <a:ext cx="145415" cy="229235"/>
            <a:chOff x="5159608" y="5288099"/>
            <a:chExt cx="145415" cy="229235"/>
          </a:xfrm>
        </p:grpSpPr>
        <p:sp>
          <p:nvSpPr>
            <p:cNvPr id="100" name="object 73">
              <a:extLst>
                <a:ext uri="{FF2B5EF4-FFF2-40B4-BE49-F238E27FC236}">
                  <a16:creationId xmlns:a16="http://schemas.microsoft.com/office/drawing/2014/main" xmlns="" id="{72D5C8C1-3556-9B92-6404-BEA97C99803A}"/>
                </a:ext>
              </a:extLst>
            </p:cNvPr>
            <p:cNvSpPr/>
            <p:nvPr/>
          </p:nvSpPr>
          <p:spPr>
            <a:xfrm>
              <a:off x="5232299" y="530080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1" name="object 74">
              <a:extLst>
                <a:ext uri="{FF2B5EF4-FFF2-40B4-BE49-F238E27FC236}">
                  <a16:creationId xmlns:a16="http://schemas.microsoft.com/office/drawing/2014/main" xmlns="" id="{546F5C67-E8C3-3FCD-D1A1-B500263FC4B8}"/>
                </a:ext>
              </a:extLst>
            </p:cNvPr>
            <p:cNvSpPr/>
            <p:nvPr/>
          </p:nvSpPr>
          <p:spPr>
            <a:xfrm>
              <a:off x="5172308" y="5300799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grpSp>
        <p:nvGrpSpPr>
          <p:cNvPr id="102" name="object 72">
            <a:extLst>
              <a:ext uri="{FF2B5EF4-FFF2-40B4-BE49-F238E27FC236}">
                <a16:creationId xmlns:a16="http://schemas.microsoft.com/office/drawing/2014/main" xmlns="" id="{88E9D05B-2408-8145-6544-A982707E6645}"/>
              </a:ext>
            </a:extLst>
          </p:cNvPr>
          <p:cNvGrpSpPr/>
          <p:nvPr/>
        </p:nvGrpSpPr>
        <p:grpSpPr>
          <a:xfrm>
            <a:off x="7889026" y="2847597"/>
            <a:ext cx="145415" cy="229235"/>
            <a:chOff x="5159608" y="5288099"/>
            <a:chExt cx="145415" cy="229235"/>
          </a:xfrm>
        </p:grpSpPr>
        <p:sp>
          <p:nvSpPr>
            <p:cNvPr id="103" name="object 73">
              <a:extLst>
                <a:ext uri="{FF2B5EF4-FFF2-40B4-BE49-F238E27FC236}">
                  <a16:creationId xmlns:a16="http://schemas.microsoft.com/office/drawing/2014/main" xmlns="" id="{72D5C8C1-3556-9B92-6404-BEA97C99803A}"/>
                </a:ext>
              </a:extLst>
            </p:cNvPr>
            <p:cNvSpPr/>
            <p:nvPr/>
          </p:nvSpPr>
          <p:spPr>
            <a:xfrm>
              <a:off x="5232299" y="530080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4" name="object 74">
              <a:extLst>
                <a:ext uri="{FF2B5EF4-FFF2-40B4-BE49-F238E27FC236}">
                  <a16:creationId xmlns:a16="http://schemas.microsoft.com/office/drawing/2014/main" xmlns="" id="{546F5C67-E8C3-3FCD-D1A1-B500263FC4B8}"/>
                </a:ext>
              </a:extLst>
            </p:cNvPr>
            <p:cNvSpPr/>
            <p:nvPr/>
          </p:nvSpPr>
          <p:spPr>
            <a:xfrm>
              <a:off x="5172308" y="5300799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grpSp>
        <p:nvGrpSpPr>
          <p:cNvPr id="105" name="object 72">
            <a:extLst>
              <a:ext uri="{FF2B5EF4-FFF2-40B4-BE49-F238E27FC236}">
                <a16:creationId xmlns:a16="http://schemas.microsoft.com/office/drawing/2014/main" xmlns="" id="{88E9D05B-2408-8145-6544-A982707E6645}"/>
              </a:ext>
            </a:extLst>
          </p:cNvPr>
          <p:cNvGrpSpPr/>
          <p:nvPr/>
        </p:nvGrpSpPr>
        <p:grpSpPr>
          <a:xfrm>
            <a:off x="7898916" y="2313000"/>
            <a:ext cx="120014" cy="216538"/>
            <a:chOff x="5172308" y="5300799"/>
            <a:chExt cx="120014" cy="216538"/>
          </a:xfrm>
        </p:grpSpPr>
        <p:sp>
          <p:nvSpPr>
            <p:cNvPr id="106" name="object 73">
              <a:extLst>
                <a:ext uri="{FF2B5EF4-FFF2-40B4-BE49-F238E27FC236}">
                  <a16:creationId xmlns:a16="http://schemas.microsoft.com/office/drawing/2014/main" xmlns="" id="{72D5C8C1-3556-9B92-6404-BEA97C99803A}"/>
                </a:ext>
              </a:extLst>
            </p:cNvPr>
            <p:cNvSpPr/>
            <p:nvPr/>
          </p:nvSpPr>
          <p:spPr>
            <a:xfrm>
              <a:off x="5232299" y="530080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7" name="object 74">
              <a:extLst>
                <a:ext uri="{FF2B5EF4-FFF2-40B4-BE49-F238E27FC236}">
                  <a16:creationId xmlns:a16="http://schemas.microsoft.com/office/drawing/2014/main" xmlns="" id="{546F5C67-E8C3-3FCD-D1A1-B500263FC4B8}"/>
                </a:ext>
              </a:extLst>
            </p:cNvPr>
            <p:cNvSpPr/>
            <p:nvPr/>
          </p:nvSpPr>
          <p:spPr>
            <a:xfrm>
              <a:off x="5172308" y="5300799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98" name="Текст 2"/>
          <p:cNvSpPr txBox="1">
            <a:spLocks/>
          </p:cNvSpPr>
          <p:nvPr/>
        </p:nvSpPr>
        <p:spPr>
          <a:xfrm>
            <a:off x="9517637" y="1096962"/>
            <a:ext cx="2169465" cy="36512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b="0" dirty="0" smtClean="0"/>
              <a:t>рублей за килограмм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253193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/>
              <a:t>ИНДЕКСЫ ЦЕН НА ОТДЕЛЬНЫЕ ГРУППЫ</a:t>
            </a:r>
            <a:br>
              <a:rPr lang="ru-RU" dirty="0"/>
            </a:br>
            <a:r>
              <a:rPr lang="ru-RU" dirty="0"/>
              <a:t>НЕПРОДОВОЛЬСТВЕННЫХ ТОВАРОВ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599662" y="1028700"/>
            <a:ext cx="8113516" cy="365125"/>
          </a:xfrm>
        </p:spPr>
        <p:txBody>
          <a:bodyPr/>
          <a:lstStyle/>
          <a:p>
            <a:r>
              <a:rPr lang="ru-RU" dirty="0" smtClean="0"/>
              <a:t>май 2024 </a:t>
            </a:r>
            <a:r>
              <a:rPr lang="ru-RU" dirty="0"/>
              <a:t>г. в % к декабрю предыдущего года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xmlns="" id="{E7EB78E2-10CF-EB89-3AC7-67C7D8494B5F}"/>
              </a:ext>
            </a:extLst>
          </p:cNvPr>
          <p:cNvSpPr/>
          <p:nvPr/>
        </p:nvSpPr>
        <p:spPr>
          <a:xfrm>
            <a:off x="704995" y="2058576"/>
            <a:ext cx="3053273" cy="3058709"/>
          </a:xfrm>
          <a:custGeom>
            <a:avLst/>
            <a:gdLst/>
            <a:ahLst/>
            <a:cxnLst/>
            <a:rect l="l" t="t" r="r" b="b"/>
            <a:pathLst>
              <a:path w="4574540" h="5994400">
                <a:moveTo>
                  <a:pt x="4421797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5842000"/>
                </a:lnTo>
                <a:lnTo>
                  <a:pt x="7769" y="5890168"/>
                </a:lnTo>
                <a:lnTo>
                  <a:pt x="29405" y="5932003"/>
                </a:lnTo>
                <a:lnTo>
                  <a:pt x="62396" y="5964994"/>
                </a:lnTo>
                <a:lnTo>
                  <a:pt x="104231" y="5986630"/>
                </a:lnTo>
                <a:lnTo>
                  <a:pt x="152400" y="5994400"/>
                </a:lnTo>
                <a:lnTo>
                  <a:pt x="4421797" y="5994400"/>
                </a:lnTo>
                <a:lnTo>
                  <a:pt x="4469970" y="5986630"/>
                </a:lnTo>
                <a:lnTo>
                  <a:pt x="4511805" y="5964994"/>
                </a:lnTo>
                <a:lnTo>
                  <a:pt x="4544794" y="5932003"/>
                </a:lnTo>
                <a:lnTo>
                  <a:pt x="4566428" y="5890168"/>
                </a:lnTo>
                <a:lnTo>
                  <a:pt x="4574197" y="5842000"/>
                </a:lnTo>
                <a:lnTo>
                  <a:pt x="4574197" y="152400"/>
                </a:lnTo>
                <a:lnTo>
                  <a:pt x="4566428" y="104231"/>
                </a:lnTo>
                <a:lnTo>
                  <a:pt x="4544794" y="62396"/>
                </a:lnTo>
                <a:lnTo>
                  <a:pt x="4511805" y="29405"/>
                </a:lnTo>
                <a:lnTo>
                  <a:pt x="4469970" y="7769"/>
                </a:lnTo>
                <a:lnTo>
                  <a:pt x="4421797" y="0"/>
                </a:lnTo>
                <a:close/>
              </a:path>
            </a:pathLst>
          </a:custGeom>
          <a:solidFill>
            <a:srgbClr val="CFE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28D957B2-E58D-143C-5E41-4ECD5FCD2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3136052"/>
              </p:ext>
            </p:extLst>
          </p:nvPr>
        </p:nvGraphicFramePr>
        <p:xfrm>
          <a:off x="4085438" y="1688427"/>
          <a:ext cx="7536804" cy="4848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2DF344CD-0C91-61A1-E4B7-2F8DE596DDE5}"/>
              </a:ext>
            </a:extLst>
          </p:cNvPr>
          <p:cNvSpPr/>
          <p:nvPr/>
        </p:nvSpPr>
        <p:spPr>
          <a:xfrm>
            <a:off x="945769" y="3962113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100,10</a:t>
            </a:r>
            <a:endParaRPr lang="ru-RU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2BD08ED3-6CF7-86BB-DFF2-01912F056435}"/>
              </a:ext>
            </a:extLst>
          </p:cNvPr>
          <p:cNvSpPr/>
          <p:nvPr/>
        </p:nvSpPr>
        <p:spPr>
          <a:xfrm>
            <a:off x="1807181" y="3967913"/>
            <a:ext cx="1864637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>
              <a:lnSpc>
                <a:spcPct val="8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Моющие и чистящие средства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4379FC50-5497-6386-4022-C704D863B9CC}"/>
              </a:ext>
            </a:extLst>
          </p:cNvPr>
          <p:cNvCxnSpPr>
            <a:cxnSpLocks/>
          </p:cNvCxnSpPr>
          <p:nvPr/>
        </p:nvCxnSpPr>
        <p:spPr>
          <a:xfrm>
            <a:off x="4166857" y="3964509"/>
            <a:ext cx="7458813" cy="0"/>
          </a:xfrm>
          <a:prstGeom prst="line">
            <a:avLst/>
          </a:prstGeom>
          <a:ln w="1270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A0603645-39C4-3FC6-E1D4-4B1E51E9F60A}"/>
              </a:ext>
            </a:extLst>
          </p:cNvPr>
          <p:cNvSpPr/>
          <p:nvPr/>
        </p:nvSpPr>
        <p:spPr>
          <a:xfrm>
            <a:off x="1074009" y="4534443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99,76</a:t>
            </a:r>
            <a:endParaRPr lang="ru-RU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075C80AF-B90F-A329-7074-6FF9E20D1108}"/>
              </a:ext>
            </a:extLst>
          </p:cNvPr>
          <p:cNvSpPr/>
          <p:nvPr/>
        </p:nvSpPr>
        <p:spPr>
          <a:xfrm>
            <a:off x="1778606" y="4494301"/>
            <a:ext cx="1798789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>
              <a:lnSpc>
                <a:spcPct val="8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Электротовары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другие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бытовые приборы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F49DC95-159E-A11C-D01D-54611811515A}"/>
              </a:ext>
            </a:extLst>
          </p:cNvPr>
          <p:cNvSpPr/>
          <p:nvPr/>
        </p:nvSpPr>
        <p:spPr>
          <a:xfrm>
            <a:off x="708524" y="2180489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101,00</a:t>
            </a:r>
            <a:endParaRPr lang="ru-RU" sz="24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ACCA1062-D591-E8A4-9872-79B5DB3870EC}"/>
              </a:ext>
            </a:extLst>
          </p:cNvPr>
          <p:cNvSpPr/>
          <p:nvPr/>
        </p:nvSpPr>
        <p:spPr>
          <a:xfrm>
            <a:off x="1792500" y="2180489"/>
            <a:ext cx="1948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spc="-20" dirty="0">
                <a:latin typeface="Arial" panose="020B0604020202020204" pitchFamily="34" charset="0"/>
                <a:cs typeface="Arial" panose="020B0604020202020204" pitchFamily="34" charset="0"/>
              </a:rPr>
              <a:t>Непродовольственные товары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8FFC001F-1211-B3C1-66DE-A42644E165CE}"/>
              </a:ext>
            </a:extLst>
          </p:cNvPr>
          <p:cNvSpPr/>
          <p:nvPr/>
        </p:nvSpPr>
        <p:spPr>
          <a:xfrm>
            <a:off x="945769" y="3399016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102,32</a:t>
            </a:r>
            <a:endParaRPr lang="ru-RU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33944BA2-F2EE-AB0A-C557-E2E8AF3F5F51}"/>
              </a:ext>
            </a:extLst>
          </p:cNvPr>
          <p:cNvSpPr/>
          <p:nvPr/>
        </p:nvSpPr>
        <p:spPr>
          <a:xfrm>
            <a:off x="1792500" y="3445183"/>
            <a:ext cx="15888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Табачные изделия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E21D6D3B-5675-3E68-FC84-47E53042EB1D}"/>
              </a:ext>
            </a:extLst>
          </p:cNvPr>
          <p:cNvSpPr/>
          <p:nvPr/>
        </p:nvSpPr>
        <p:spPr>
          <a:xfrm>
            <a:off x="945769" y="2835919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104,10</a:t>
            </a:r>
            <a:endParaRPr lang="ru-RU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69E88991-C504-6807-F4E4-1C8F28137C37}"/>
              </a:ext>
            </a:extLst>
          </p:cNvPr>
          <p:cNvSpPr/>
          <p:nvPr/>
        </p:nvSpPr>
        <p:spPr>
          <a:xfrm>
            <a:off x="1792500" y="2824936"/>
            <a:ext cx="17848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Строительные материалы</a:t>
            </a:r>
          </a:p>
        </p:txBody>
      </p:sp>
      <p:sp>
        <p:nvSpPr>
          <p:cNvPr id="17" name="Нижний колонтитул 1">
            <a:extLst>
              <a:ext uri="{FF2B5EF4-FFF2-40B4-BE49-F238E27FC236}">
                <a16:creationId xmlns:a16="http://schemas.microsoft.com/office/drawing/2014/main" xmlns="" id="{9DD45CF1-3304-6FAA-B259-5CFB2ED35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8556" y="6448271"/>
            <a:ext cx="10219315" cy="365125"/>
          </a:xfrm>
        </p:spPr>
        <p:txBody>
          <a:bodyPr/>
          <a:lstStyle/>
          <a:p>
            <a:r>
              <a:rPr lang="ru-RU" dirty="0" smtClean="0">
                <a:cs typeface="Arial"/>
              </a:rPr>
              <a:t>индексы</a:t>
            </a:r>
            <a:r>
              <a:rPr lang="ru-RU" spc="-34" dirty="0" smtClean="0">
                <a:cs typeface="Arial"/>
              </a:rPr>
              <a:t> </a:t>
            </a:r>
            <a:r>
              <a:rPr lang="ru-RU" dirty="0">
                <a:cs typeface="Arial"/>
              </a:rPr>
              <a:t>цен</a:t>
            </a:r>
            <a:r>
              <a:rPr lang="ru-RU" spc="-26" dirty="0">
                <a:cs typeface="Arial"/>
              </a:rPr>
              <a:t> </a:t>
            </a:r>
            <a:r>
              <a:rPr lang="ru-RU" dirty="0">
                <a:cs typeface="Arial"/>
              </a:rPr>
              <a:t>на</a:t>
            </a:r>
            <a:r>
              <a:rPr lang="ru-RU" spc="-26" dirty="0">
                <a:cs typeface="Arial"/>
              </a:rPr>
              <a:t> </a:t>
            </a:r>
            <a:r>
              <a:rPr lang="ru-RU" spc="-8" dirty="0">
                <a:cs typeface="Arial"/>
              </a:rPr>
              <a:t>отдельные</a:t>
            </a:r>
            <a:r>
              <a:rPr lang="ru-RU" spc="-26" dirty="0">
                <a:cs typeface="Arial"/>
              </a:rPr>
              <a:t> </a:t>
            </a:r>
            <a:r>
              <a:rPr lang="ru-RU" dirty="0">
                <a:cs typeface="Arial"/>
              </a:rPr>
              <a:t>группы</a:t>
            </a:r>
            <a:r>
              <a:rPr lang="ru-RU" spc="-23" dirty="0">
                <a:cs typeface="Arial"/>
              </a:rPr>
              <a:t> </a:t>
            </a:r>
            <a:r>
              <a:rPr lang="ru-RU" dirty="0">
                <a:cs typeface="Arial"/>
              </a:rPr>
              <a:t>и</a:t>
            </a:r>
            <a:r>
              <a:rPr lang="ru-RU" spc="-23" dirty="0">
                <a:cs typeface="Arial"/>
              </a:rPr>
              <a:t> </a:t>
            </a:r>
            <a:r>
              <a:rPr lang="ru-RU" spc="-15" dirty="0">
                <a:cs typeface="Arial"/>
              </a:rPr>
              <a:t>виды </a:t>
            </a:r>
            <a:r>
              <a:rPr lang="ru-RU" spc="-15" dirty="0" smtClean="0">
                <a:cs typeface="Arial"/>
              </a:rPr>
              <a:t>не</a:t>
            </a:r>
            <a:r>
              <a:rPr lang="ru-RU" spc="-8" dirty="0" smtClean="0">
                <a:cs typeface="Arial"/>
              </a:rPr>
              <a:t>продовольственных</a:t>
            </a:r>
            <a:r>
              <a:rPr lang="ru-RU" spc="-41" dirty="0" smtClean="0">
                <a:cs typeface="Arial"/>
              </a:rPr>
              <a:t> </a:t>
            </a:r>
            <a:r>
              <a:rPr lang="ru-RU" spc="-8" dirty="0">
                <a:cs typeface="Arial"/>
              </a:rPr>
              <a:t>товаров </a:t>
            </a:r>
            <a:endParaRPr lang="ru-RU" dirty="0"/>
          </a:p>
          <a:p>
            <a:endParaRPr lang="ru-RU" dirty="0"/>
          </a:p>
        </p:txBody>
      </p:sp>
      <p:sp>
        <p:nvSpPr>
          <p:cNvPr id="18" name="object 29">
            <a:extLst>
              <a:ext uri="{FF2B5EF4-FFF2-40B4-BE49-F238E27FC236}">
                <a16:creationId xmlns:a16="http://schemas.microsoft.com/office/drawing/2014/main" xmlns="" id="{6BD7D5AA-2E77-867E-F0D4-67F72EA21B1A}"/>
              </a:ext>
            </a:extLst>
          </p:cNvPr>
          <p:cNvSpPr txBox="1"/>
          <p:nvPr/>
        </p:nvSpPr>
        <p:spPr>
          <a:xfrm>
            <a:off x="4573300" y="5850980"/>
            <a:ext cx="21704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 smtClean="0">
                <a:latin typeface="Arial"/>
                <a:cs typeface="Arial"/>
              </a:rPr>
              <a:t>Май 2023 </a:t>
            </a:r>
            <a:r>
              <a:rPr lang="ru-RU" sz="1000" dirty="0">
                <a:latin typeface="Arial"/>
                <a:cs typeface="Arial"/>
              </a:rPr>
              <a:t>г. к </a:t>
            </a:r>
            <a:r>
              <a:rPr lang="ru-RU" sz="1000" dirty="0" smtClean="0">
                <a:latin typeface="Arial"/>
                <a:cs typeface="Arial"/>
              </a:rPr>
              <a:t>декабрю 2022 </a:t>
            </a:r>
            <a:r>
              <a:rPr lang="ru-RU" sz="1000" dirty="0">
                <a:latin typeface="Arial"/>
                <a:cs typeface="Arial"/>
              </a:rPr>
              <a:t>г.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9" name="object 31">
            <a:extLst>
              <a:ext uri="{FF2B5EF4-FFF2-40B4-BE49-F238E27FC236}">
                <a16:creationId xmlns:a16="http://schemas.microsoft.com/office/drawing/2014/main" xmlns="" id="{300C21AF-6E76-2BC6-6353-03FE853260F3}"/>
              </a:ext>
            </a:extLst>
          </p:cNvPr>
          <p:cNvSpPr txBox="1"/>
          <p:nvPr/>
        </p:nvSpPr>
        <p:spPr>
          <a:xfrm>
            <a:off x="7176031" y="5850980"/>
            <a:ext cx="2167994" cy="333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000" dirty="0" smtClean="0">
                <a:latin typeface="Arial"/>
                <a:cs typeface="Arial"/>
              </a:rPr>
              <a:t>Май 2024 </a:t>
            </a:r>
            <a:r>
              <a:rPr lang="ru-RU" sz="1000" dirty="0">
                <a:latin typeface="Arial"/>
                <a:cs typeface="Arial"/>
              </a:rPr>
              <a:t>г. к </a:t>
            </a:r>
            <a:r>
              <a:rPr lang="ru-RU" sz="1000" dirty="0" smtClean="0">
                <a:latin typeface="Arial"/>
                <a:cs typeface="Arial"/>
              </a:rPr>
              <a:t>декабрю 2023 </a:t>
            </a:r>
            <a:r>
              <a:rPr lang="ru-RU" sz="1000" dirty="0">
                <a:latin typeface="Arial"/>
                <a:cs typeface="Arial"/>
              </a:rPr>
              <a:t>г.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000" dirty="0">
              <a:latin typeface="Arial"/>
              <a:cs typeface="Arial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BF8DA694-B078-35BE-D3B1-FECB4BA066B2}"/>
              </a:ext>
            </a:extLst>
          </p:cNvPr>
          <p:cNvSpPr/>
          <p:nvPr/>
        </p:nvSpPr>
        <p:spPr>
          <a:xfrm>
            <a:off x="4337874" y="5845490"/>
            <a:ext cx="175846" cy="17584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xmlns="" id="{27220446-037F-EA39-3EEE-77A81A2EF5EF}"/>
              </a:ext>
            </a:extLst>
          </p:cNvPr>
          <p:cNvGrpSpPr/>
          <p:nvPr/>
        </p:nvGrpSpPr>
        <p:grpSpPr>
          <a:xfrm>
            <a:off x="6929658" y="5845490"/>
            <a:ext cx="179659" cy="175846"/>
            <a:chOff x="6568932" y="5845490"/>
            <a:chExt cx="179659" cy="175846"/>
          </a:xfrm>
        </p:grpSpPr>
        <p:sp>
          <p:nvSpPr>
            <p:cNvPr id="22" name="Овал 21">
              <a:extLst>
                <a:ext uri="{FF2B5EF4-FFF2-40B4-BE49-F238E27FC236}">
                  <a16:creationId xmlns:a16="http://schemas.microsoft.com/office/drawing/2014/main" xmlns="" id="{35D338B4-0531-EE1B-8949-64908633F6C6}"/>
                </a:ext>
              </a:extLst>
            </p:cNvPr>
            <p:cNvSpPr/>
            <p:nvPr/>
          </p:nvSpPr>
          <p:spPr>
            <a:xfrm>
              <a:off x="6572745" y="5845490"/>
              <a:ext cx="175846" cy="17584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Хорда 22">
              <a:extLst>
                <a:ext uri="{FF2B5EF4-FFF2-40B4-BE49-F238E27FC236}">
                  <a16:creationId xmlns:a16="http://schemas.microsoft.com/office/drawing/2014/main" xmlns="" id="{B5126CCD-FCE7-59E2-AE83-EA79ED8F691C}"/>
                </a:ext>
              </a:extLst>
            </p:cNvPr>
            <p:cNvSpPr/>
            <p:nvPr/>
          </p:nvSpPr>
          <p:spPr>
            <a:xfrm>
              <a:off x="6568932" y="5845490"/>
              <a:ext cx="175846" cy="175846"/>
            </a:xfrm>
            <a:prstGeom prst="chord">
              <a:avLst>
                <a:gd name="adj1" fmla="val 2700000"/>
                <a:gd name="adj2" fmla="val 13888034"/>
              </a:avLst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957748"/>
              </p:ext>
            </p:extLst>
          </p:nvPr>
        </p:nvGraphicFramePr>
        <p:xfrm>
          <a:off x="4096870" y="4026746"/>
          <a:ext cx="7528796" cy="1560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036">
                  <a:extLst>
                    <a:ext uri="{9D8B030D-6E8A-4147-A177-3AD203B41FA5}">
                      <a16:colId xmlns:a16="http://schemas.microsoft.com/office/drawing/2014/main" xmlns="" val="3245616565"/>
                    </a:ext>
                  </a:extLst>
                </a:gridCol>
                <a:gridCol w="405240">
                  <a:extLst>
                    <a:ext uri="{9D8B030D-6E8A-4147-A177-3AD203B41FA5}">
                      <a16:colId xmlns:a16="http://schemas.microsoft.com/office/drawing/2014/main" xmlns="" val="3375034617"/>
                    </a:ext>
                  </a:extLst>
                </a:gridCol>
                <a:gridCol w="679489">
                  <a:extLst>
                    <a:ext uri="{9D8B030D-6E8A-4147-A177-3AD203B41FA5}">
                      <a16:colId xmlns:a16="http://schemas.microsoft.com/office/drawing/2014/main" xmlns="" val="864341535"/>
                    </a:ext>
                  </a:extLst>
                </a:gridCol>
                <a:gridCol w="478787">
                  <a:extLst>
                    <a:ext uri="{9D8B030D-6E8A-4147-A177-3AD203B41FA5}">
                      <a16:colId xmlns:a16="http://schemas.microsoft.com/office/drawing/2014/main" xmlns="" val="4274487865"/>
                    </a:ext>
                  </a:extLst>
                </a:gridCol>
                <a:gridCol w="641802">
                  <a:extLst>
                    <a:ext uri="{9D8B030D-6E8A-4147-A177-3AD203B41FA5}">
                      <a16:colId xmlns:a16="http://schemas.microsoft.com/office/drawing/2014/main" xmlns="" val="1755837977"/>
                    </a:ext>
                  </a:extLst>
                </a:gridCol>
                <a:gridCol w="583826">
                  <a:extLst>
                    <a:ext uri="{9D8B030D-6E8A-4147-A177-3AD203B41FA5}">
                      <a16:colId xmlns:a16="http://schemas.microsoft.com/office/drawing/2014/main" xmlns="" val="1694724725"/>
                    </a:ext>
                  </a:extLst>
                </a:gridCol>
                <a:gridCol w="511786">
                  <a:extLst>
                    <a:ext uri="{9D8B030D-6E8A-4147-A177-3AD203B41FA5}">
                      <a16:colId xmlns:a16="http://schemas.microsoft.com/office/drawing/2014/main" xmlns="" val="1366465140"/>
                    </a:ext>
                  </a:extLst>
                </a:gridCol>
                <a:gridCol w="579138">
                  <a:extLst>
                    <a:ext uri="{9D8B030D-6E8A-4147-A177-3AD203B41FA5}">
                      <a16:colId xmlns:a16="http://schemas.microsoft.com/office/drawing/2014/main" xmlns="" val="2638555604"/>
                    </a:ext>
                  </a:extLst>
                </a:gridCol>
                <a:gridCol w="584355">
                  <a:extLst>
                    <a:ext uri="{9D8B030D-6E8A-4147-A177-3AD203B41FA5}">
                      <a16:colId xmlns:a16="http://schemas.microsoft.com/office/drawing/2014/main" xmlns="" val="1320313043"/>
                    </a:ext>
                  </a:extLst>
                </a:gridCol>
                <a:gridCol w="573921">
                  <a:extLst>
                    <a:ext uri="{9D8B030D-6E8A-4147-A177-3AD203B41FA5}">
                      <a16:colId xmlns:a16="http://schemas.microsoft.com/office/drawing/2014/main" xmlns="" val="1006414255"/>
                    </a:ext>
                  </a:extLst>
                </a:gridCol>
                <a:gridCol w="614590">
                  <a:extLst>
                    <a:ext uri="{9D8B030D-6E8A-4147-A177-3AD203B41FA5}">
                      <a16:colId xmlns:a16="http://schemas.microsoft.com/office/drawing/2014/main" xmlns="" val="29943177"/>
                    </a:ext>
                  </a:extLst>
                </a:gridCol>
                <a:gridCol w="543688">
                  <a:extLst>
                    <a:ext uri="{9D8B030D-6E8A-4147-A177-3AD203B41FA5}">
                      <a16:colId xmlns:a16="http://schemas.microsoft.com/office/drawing/2014/main" xmlns="" val="1818994518"/>
                    </a:ext>
                  </a:extLst>
                </a:gridCol>
                <a:gridCol w="579138">
                  <a:extLst>
                    <a:ext uri="{9D8B030D-6E8A-4147-A177-3AD203B41FA5}">
                      <a16:colId xmlns:a16="http://schemas.microsoft.com/office/drawing/2014/main" xmlns="" val="2581751232"/>
                    </a:ext>
                  </a:extLst>
                </a:gridCol>
              </a:tblGrid>
              <a:tr h="156020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Строительные материалы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Табачные изделия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Медикаменты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Топливо моторное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Трикотажные изделия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Непродовольственные товары</a:t>
                      </a:r>
                      <a:endParaRPr lang="ru-RU" sz="1000" b="0" i="0" u="none" strike="noStrike" kern="1200" dirty="0" smtClean="0">
                        <a:solidFill>
                          <a:srgbClr val="83838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Обувь кожаная, текстильная </a:t>
                      </a:r>
                    </a:p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 комбинированная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Одежда и белье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Ткани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err="1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Телерадиотовары</a:t>
                      </a:r>
                      <a:endParaRPr lang="ru-RU" sz="1000" b="0" i="0" u="none" strike="noStrike" kern="1200" dirty="0" smtClean="0">
                        <a:solidFill>
                          <a:srgbClr val="83838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Мебель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Моющие и чистящие средства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Электротовары и другие бытовые приборы</a:t>
                      </a:r>
                    </a:p>
                    <a:p>
                      <a:pPr marL="0" marR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kern="1200" dirty="0" smtClean="0">
                        <a:solidFill>
                          <a:srgbClr val="83838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81382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217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СРЕДНИЕ ЦЕНЫ НА ЭЛЕКТРОТОВАРЫ </a:t>
            </a:r>
            <a:br>
              <a:rPr lang="ru-RU" dirty="0" smtClean="0"/>
            </a:br>
            <a:r>
              <a:rPr lang="ru-RU" dirty="0" smtClean="0"/>
              <a:t>И ДРУГИЕ БЫТОВЫЕ ПРИБОРЫ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599662" y="942975"/>
            <a:ext cx="8113516" cy="365125"/>
          </a:xfrm>
        </p:spPr>
        <p:txBody>
          <a:bodyPr/>
          <a:lstStyle/>
          <a:p>
            <a:r>
              <a:rPr lang="ru-RU" dirty="0" smtClean="0"/>
              <a:t>май </a:t>
            </a:r>
            <a:r>
              <a:rPr lang="ru-RU" dirty="0"/>
              <a:t>2024 г. к декабрю предыдущего года</a:t>
            </a:r>
          </a:p>
        </p:txBody>
      </p:sp>
      <p:sp>
        <p:nvSpPr>
          <p:cNvPr id="5" name="object 38">
            <a:extLst>
              <a:ext uri="{FF2B5EF4-FFF2-40B4-BE49-F238E27FC236}">
                <a16:creationId xmlns:a16="http://schemas.microsoft.com/office/drawing/2014/main" xmlns="" id="{BC2B5489-9D1B-FE89-9932-1534F1ED2AF7}"/>
              </a:ext>
            </a:extLst>
          </p:cNvPr>
          <p:cNvSpPr/>
          <p:nvPr/>
        </p:nvSpPr>
        <p:spPr>
          <a:xfrm>
            <a:off x="6406425" y="1395086"/>
            <a:ext cx="0" cy="4662814"/>
          </a:xfrm>
          <a:custGeom>
            <a:avLst/>
            <a:gdLst/>
            <a:ahLst/>
            <a:cxnLst/>
            <a:rect l="l" t="t" r="r" b="b"/>
            <a:pathLst>
              <a:path h="5090795">
                <a:moveTo>
                  <a:pt x="0" y="0"/>
                </a:moveTo>
                <a:lnTo>
                  <a:pt x="0" y="5090541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xmlns="" id="{38248E8C-C089-8C3D-6DDC-937EAE05C1FD}"/>
              </a:ext>
            </a:extLst>
          </p:cNvPr>
          <p:cNvSpPr txBox="1"/>
          <p:nvPr/>
        </p:nvSpPr>
        <p:spPr>
          <a:xfrm>
            <a:off x="4312024" y="1509537"/>
            <a:ext cx="157969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4"/>
                </a:solidFill>
                <a:cs typeface="Arial Black"/>
              </a:rPr>
              <a:t>32 297,56</a:t>
            </a:r>
            <a:endParaRPr lang="ru-RU" sz="2400" b="1" spc="-10" dirty="0">
              <a:solidFill>
                <a:schemeClr val="accent4"/>
              </a:solidFill>
              <a:cs typeface="Arial Black"/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xmlns="" id="{6186EAD3-C993-BE75-CB71-07E795697040}"/>
              </a:ext>
            </a:extLst>
          </p:cNvPr>
          <p:cNvSpPr txBox="1"/>
          <p:nvPr/>
        </p:nvSpPr>
        <p:spPr>
          <a:xfrm>
            <a:off x="691862" y="1475748"/>
            <a:ext cx="3639212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>
                <a:solidFill>
                  <a:srgbClr val="282A2E"/>
                </a:solidFill>
                <a:cs typeface="Arial"/>
              </a:rPr>
              <a:t>Холодильник двухкамерный, емкостью 250-360 </a:t>
            </a:r>
            <a:r>
              <a:rPr lang="ru-RU" sz="1400" dirty="0" smtClean="0">
                <a:solidFill>
                  <a:srgbClr val="282A2E"/>
                </a:solidFill>
                <a:cs typeface="Arial"/>
              </a:rPr>
              <a:t>л, шт.</a:t>
            </a:r>
            <a:endParaRPr lang="ru-RU" sz="1400" dirty="0">
              <a:solidFill>
                <a:srgbClr val="282A2E"/>
              </a:solidFill>
              <a:cs typeface="Arial"/>
            </a:endParaRPr>
          </a:p>
        </p:txBody>
      </p:sp>
      <p:grpSp>
        <p:nvGrpSpPr>
          <p:cNvPr id="9" name="object 45">
            <a:extLst>
              <a:ext uri="{FF2B5EF4-FFF2-40B4-BE49-F238E27FC236}">
                <a16:creationId xmlns:a16="http://schemas.microsoft.com/office/drawing/2014/main" xmlns="" id="{D85E8784-6091-694F-4A95-D57E1AEE0F6C}"/>
              </a:ext>
            </a:extLst>
          </p:cNvPr>
          <p:cNvGrpSpPr/>
          <p:nvPr/>
        </p:nvGrpSpPr>
        <p:grpSpPr>
          <a:xfrm flipV="1">
            <a:off x="5984602" y="1597281"/>
            <a:ext cx="145415" cy="229235"/>
            <a:chOff x="5159608" y="2476983"/>
            <a:chExt cx="145415" cy="229235"/>
          </a:xfrm>
        </p:grpSpPr>
        <p:sp>
          <p:nvSpPr>
            <p:cNvPr id="10" name="object 46">
              <a:extLst>
                <a:ext uri="{FF2B5EF4-FFF2-40B4-BE49-F238E27FC236}">
                  <a16:creationId xmlns:a16="http://schemas.microsoft.com/office/drawing/2014/main" xmlns="" id="{C900677C-B245-0BD8-0C30-ED828EDB4630}"/>
                </a:ext>
              </a:extLst>
            </p:cNvPr>
            <p:cNvSpPr/>
            <p:nvPr/>
          </p:nvSpPr>
          <p:spPr>
            <a:xfrm>
              <a:off x="5232299" y="248968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47">
              <a:extLst>
                <a:ext uri="{FF2B5EF4-FFF2-40B4-BE49-F238E27FC236}">
                  <a16:creationId xmlns:a16="http://schemas.microsoft.com/office/drawing/2014/main" xmlns="" id="{6E49F098-E026-5E4D-461D-FC89D9F12B87}"/>
                </a:ext>
              </a:extLst>
            </p:cNvPr>
            <p:cNvSpPr/>
            <p:nvPr/>
          </p:nvSpPr>
          <p:spPr>
            <a:xfrm>
              <a:off x="5172308" y="248968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69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24">
            <a:extLst>
              <a:ext uri="{FF2B5EF4-FFF2-40B4-BE49-F238E27FC236}">
                <a16:creationId xmlns:a16="http://schemas.microsoft.com/office/drawing/2014/main" xmlns="" id="{06267B15-9931-ACC8-38BA-100E229E4991}"/>
              </a:ext>
            </a:extLst>
          </p:cNvPr>
          <p:cNvSpPr txBox="1"/>
          <p:nvPr/>
        </p:nvSpPr>
        <p:spPr>
          <a:xfrm>
            <a:off x="3420006" y="5250504"/>
            <a:ext cx="245251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2"/>
                </a:solidFill>
                <a:cs typeface="Arial Black"/>
              </a:rPr>
              <a:t>2 436,57</a:t>
            </a:r>
            <a:endParaRPr lang="ru-RU" sz="2400" b="1" spc="-10" dirty="0">
              <a:solidFill>
                <a:schemeClr val="accent2"/>
              </a:solidFill>
              <a:cs typeface="Arial Black"/>
            </a:endParaRPr>
          </a:p>
        </p:txBody>
      </p:sp>
      <p:sp>
        <p:nvSpPr>
          <p:cNvPr id="13" name="object 30">
            <a:extLst>
              <a:ext uri="{FF2B5EF4-FFF2-40B4-BE49-F238E27FC236}">
                <a16:creationId xmlns:a16="http://schemas.microsoft.com/office/drawing/2014/main" xmlns="" id="{7465FA5A-1DC1-7094-5551-A97826F6A7A7}"/>
              </a:ext>
            </a:extLst>
          </p:cNvPr>
          <p:cNvSpPr txBox="1"/>
          <p:nvPr/>
        </p:nvSpPr>
        <p:spPr>
          <a:xfrm>
            <a:off x="687090" y="5319957"/>
            <a:ext cx="1989442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400" dirty="0" smtClean="0">
                <a:solidFill>
                  <a:srgbClr val="282A2E"/>
                </a:solidFill>
                <a:cs typeface="Arial"/>
              </a:rPr>
              <a:t>Электрочайник</a:t>
            </a:r>
            <a:r>
              <a:rPr lang="ru-RU" sz="1400" spc="-10" dirty="0">
                <a:solidFill>
                  <a:srgbClr val="282A2E"/>
                </a:solidFill>
                <a:cs typeface="Arial"/>
              </a:rPr>
              <a:t>, шт</a:t>
            </a:r>
            <a:r>
              <a:rPr lang="ru-RU" sz="1400" spc="-10" dirty="0" smtClean="0">
                <a:solidFill>
                  <a:srgbClr val="282A2E"/>
                </a:solidFill>
                <a:cs typeface="Arial"/>
              </a:rPr>
              <a:t>.</a:t>
            </a:r>
            <a:endParaRPr lang="ru-RU" sz="1400" spc="-10" dirty="0">
              <a:solidFill>
                <a:srgbClr val="282A2E"/>
              </a:solidFill>
              <a:cs typeface="Arial"/>
            </a:endParaRPr>
          </a:p>
        </p:txBody>
      </p:sp>
      <p:grpSp>
        <p:nvGrpSpPr>
          <p:cNvPr id="14" name="object 48">
            <a:extLst>
              <a:ext uri="{FF2B5EF4-FFF2-40B4-BE49-F238E27FC236}">
                <a16:creationId xmlns:a16="http://schemas.microsoft.com/office/drawing/2014/main" xmlns="" id="{E81DA5D0-C9E0-09E5-2032-D970195AF83C}"/>
              </a:ext>
            </a:extLst>
          </p:cNvPr>
          <p:cNvGrpSpPr/>
          <p:nvPr/>
        </p:nvGrpSpPr>
        <p:grpSpPr>
          <a:xfrm>
            <a:off x="5994943" y="5331467"/>
            <a:ext cx="145415" cy="229235"/>
            <a:chOff x="10254668" y="2476983"/>
            <a:chExt cx="145415" cy="229235"/>
          </a:xfrm>
        </p:grpSpPr>
        <p:sp>
          <p:nvSpPr>
            <p:cNvPr id="15" name="object 49">
              <a:extLst>
                <a:ext uri="{FF2B5EF4-FFF2-40B4-BE49-F238E27FC236}">
                  <a16:creationId xmlns:a16="http://schemas.microsoft.com/office/drawing/2014/main" xmlns="" id="{081679CD-05A5-72C7-C051-6B2D448F9B3F}"/>
                </a:ext>
              </a:extLst>
            </p:cNvPr>
            <p:cNvSpPr/>
            <p:nvPr/>
          </p:nvSpPr>
          <p:spPr>
            <a:xfrm>
              <a:off x="10327359" y="248968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pPr algn="r"/>
              <a:endParaRPr/>
            </a:p>
          </p:txBody>
        </p:sp>
        <p:sp>
          <p:nvSpPr>
            <p:cNvPr id="16" name="object 50">
              <a:extLst>
                <a:ext uri="{FF2B5EF4-FFF2-40B4-BE49-F238E27FC236}">
                  <a16:creationId xmlns:a16="http://schemas.microsoft.com/office/drawing/2014/main" xmlns="" id="{8A5B13B4-7B45-78A6-278E-29A08757BD2F}"/>
                </a:ext>
              </a:extLst>
            </p:cNvPr>
            <p:cNvSpPr/>
            <p:nvPr/>
          </p:nvSpPr>
          <p:spPr>
            <a:xfrm>
              <a:off x="10267368" y="248968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69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pPr algn="r"/>
              <a:endParaRPr/>
            </a:p>
          </p:txBody>
        </p:sp>
      </p:grpSp>
      <p:sp>
        <p:nvSpPr>
          <p:cNvPr id="17" name="object 14">
            <a:extLst>
              <a:ext uri="{FF2B5EF4-FFF2-40B4-BE49-F238E27FC236}">
                <a16:creationId xmlns:a16="http://schemas.microsoft.com/office/drawing/2014/main" xmlns="" id="{BAC4B6F3-A091-DB69-B3E6-07E8ADE0E673}"/>
              </a:ext>
            </a:extLst>
          </p:cNvPr>
          <p:cNvSpPr txBox="1"/>
          <p:nvPr/>
        </p:nvSpPr>
        <p:spPr>
          <a:xfrm>
            <a:off x="10169062" y="4604474"/>
            <a:ext cx="11436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4"/>
                </a:solidFill>
                <a:cs typeface="Arial Black"/>
              </a:rPr>
              <a:t>116,76</a:t>
            </a:r>
            <a:endParaRPr lang="ru-RU" sz="2400" b="1" spc="-10" dirty="0">
              <a:solidFill>
                <a:schemeClr val="accent4"/>
              </a:solidFill>
              <a:cs typeface="Arial Black"/>
            </a:endParaRPr>
          </a:p>
        </p:txBody>
      </p:sp>
      <p:sp>
        <p:nvSpPr>
          <p:cNvPr id="18" name="object 19">
            <a:extLst>
              <a:ext uri="{FF2B5EF4-FFF2-40B4-BE49-F238E27FC236}">
                <a16:creationId xmlns:a16="http://schemas.microsoft.com/office/drawing/2014/main" xmlns="" id="{60619863-9282-FDBC-5038-7FDF422F9927}"/>
              </a:ext>
            </a:extLst>
          </p:cNvPr>
          <p:cNvSpPr txBox="1"/>
          <p:nvPr/>
        </p:nvSpPr>
        <p:spPr>
          <a:xfrm>
            <a:off x="6668811" y="4698546"/>
            <a:ext cx="2808337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400" spc="-10" dirty="0">
                <a:solidFill>
                  <a:srgbClr val="282A2E"/>
                </a:solidFill>
                <a:cs typeface="Arial"/>
              </a:rPr>
              <a:t>Лампа светодиодная, шт</a:t>
            </a:r>
            <a:r>
              <a:rPr lang="ru-RU" sz="1400" spc="-10" dirty="0" smtClean="0">
                <a:solidFill>
                  <a:srgbClr val="282A2E"/>
                </a:solidFill>
                <a:cs typeface="Arial"/>
              </a:rPr>
              <a:t>.</a:t>
            </a:r>
            <a:endParaRPr lang="ru-RU" sz="1400" spc="-10" dirty="0">
              <a:solidFill>
                <a:srgbClr val="282A2E"/>
              </a:solidFill>
              <a:cs typeface="Arial"/>
            </a:endParaRPr>
          </a:p>
        </p:txBody>
      </p:sp>
      <p:grpSp>
        <p:nvGrpSpPr>
          <p:cNvPr id="19" name="object 51">
            <a:extLst>
              <a:ext uri="{FF2B5EF4-FFF2-40B4-BE49-F238E27FC236}">
                <a16:creationId xmlns:a16="http://schemas.microsoft.com/office/drawing/2014/main" xmlns="" id="{CDE75459-64BF-E28C-D6C6-A74C64539159}"/>
              </a:ext>
            </a:extLst>
          </p:cNvPr>
          <p:cNvGrpSpPr/>
          <p:nvPr/>
        </p:nvGrpSpPr>
        <p:grpSpPr>
          <a:xfrm flipV="1">
            <a:off x="11422173" y="4698137"/>
            <a:ext cx="120014" cy="216538"/>
            <a:chOff x="16719783" y="2687076"/>
            <a:chExt cx="120014" cy="216538"/>
          </a:xfrm>
        </p:grpSpPr>
        <p:sp>
          <p:nvSpPr>
            <p:cNvPr id="20" name="object 52">
              <a:extLst>
                <a:ext uri="{FF2B5EF4-FFF2-40B4-BE49-F238E27FC236}">
                  <a16:creationId xmlns:a16="http://schemas.microsoft.com/office/drawing/2014/main" xmlns="" id="{7D503201-03E4-2CD7-675A-CED69C2C3DEF}"/>
                </a:ext>
              </a:extLst>
            </p:cNvPr>
            <p:cNvSpPr/>
            <p:nvPr/>
          </p:nvSpPr>
          <p:spPr>
            <a:xfrm>
              <a:off x="16779772" y="2687079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53">
              <a:extLst>
                <a:ext uri="{FF2B5EF4-FFF2-40B4-BE49-F238E27FC236}">
                  <a16:creationId xmlns:a16="http://schemas.microsoft.com/office/drawing/2014/main" xmlns="" id="{8C8287AB-03A4-DE3C-718A-23E6C2423C64}"/>
                </a:ext>
              </a:extLst>
            </p:cNvPr>
            <p:cNvSpPr/>
            <p:nvPr/>
          </p:nvSpPr>
          <p:spPr>
            <a:xfrm>
              <a:off x="16719783" y="2687076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69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3">
            <a:extLst>
              <a:ext uri="{FF2B5EF4-FFF2-40B4-BE49-F238E27FC236}">
                <a16:creationId xmlns:a16="http://schemas.microsoft.com/office/drawing/2014/main" xmlns="" id="{657A68A6-B4C9-767B-BCD9-FFA6F780A073}"/>
              </a:ext>
            </a:extLst>
          </p:cNvPr>
          <p:cNvSpPr txBox="1"/>
          <p:nvPr/>
        </p:nvSpPr>
        <p:spPr>
          <a:xfrm>
            <a:off x="3899647" y="2070328"/>
            <a:ext cx="199216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4"/>
                </a:solidFill>
                <a:cs typeface="Arial Black"/>
              </a:rPr>
              <a:t>23 836,25</a:t>
            </a:r>
            <a:endParaRPr lang="ru-RU" sz="2400" b="1" spc="-10" dirty="0">
              <a:solidFill>
                <a:schemeClr val="accent4"/>
              </a:solidFill>
              <a:cs typeface="Arial Black"/>
            </a:endParaRPr>
          </a:p>
        </p:txBody>
      </p:sp>
      <p:sp>
        <p:nvSpPr>
          <p:cNvPr id="23" name="object 9">
            <a:extLst>
              <a:ext uri="{FF2B5EF4-FFF2-40B4-BE49-F238E27FC236}">
                <a16:creationId xmlns:a16="http://schemas.microsoft.com/office/drawing/2014/main" xmlns="" id="{FEA9EF77-A5FA-C36D-4510-0A75AA2EA5D1}"/>
              </a:ext>
            </a:extLst>
          </p:cNvPr>
          <p:cNvSpPr txBox="1"/>
          <p:nvPr/>
        </p:nvSpPr>
        <p:spPr>
          <a:xfrm>
            <a:off x="691863" y="2141212"/>
            <a:ext cx="37378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-10" dirty="0">
                <a:solidFill>
                  <a:srgbClr val="282A2E"/>
                </a:solidFill>
                <a:cs typeface="Arial"/>
              </a:rPr>
              <a:t>Машина стиральная </a:t>
            </a:r>
            <a:r>
              <a:rPr lang="ru-RU" sz="1400" spc="-10" dirty="0" smtClean="0">
                <a:solidFill>
                  <a:srgbClr val="282A2E"/>
                </a:solidFill>
                <a:cs typeface="Arial"/>
              </a:rPr>
              <a:t>автоматическая, шт.</a:t>
            </a:r>
            <a:endParaRPr lang="ru-RU" sz="1400" spc="-10" dirty="0">
              <a:solidFill>
                <a:srgbClr val="282A2E"/>
              </a:solidFill>
              <a:cs typeface="Arial"/>
            </a:endParaRPr>
          </a:p>
        </p:txBody>
      </p:sp>
      <p:sp>
        <p:nvSpPr>
          <p:cNvPr id="24" name="object 25">
            <a:extLst>
              <a:ext uri="{FF2B5EF4-FFF2-40B4-BE49-F238E27FC236}">
                <a16:creationId xmlns:a16="http://schemas.microsoft.com/office/drawing/2014/main" xmlns="" id="{8FC251AA-5A00-9F64-13BD-8D0208D25978}"/>
              </a:ext>
            </a:extLst>
          </p:cNvPr>
          <p:cNvSpPr txBox="1"/>
          <p:nvPr/>
        </p:nvSpPr>
        <p:spPr>
          <a:xfrm>
            <a:off x="9856456" y="1500361"/>
            <a:ext cx="1432353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4"/>
                </a:solidFill>
                <a:cs typeface="Arial Black"/>
              </a:rPr>
              <a:t>2 204,72</a:t>
            </a:r>
            <a:endParaRPr lang="ru-RU" sz="2400" b="1" spc="-10" dirty="0">
              <a:solidFill>
                <a:schemeClr val="accent4"/>
              </a:solidFill>
              <a:cs typeface="Arial Black"/>
            </a:endParaRPr>
          </a:p>
        </p:txBody>
      </p:sp>
      <p:sp>
        <p:nvSpPr>
          <p:cNvPr id="25" name="object 31">
            <a:extLst>
              <a:ext uri="{FF2B5EF4-FFF2-40B4-BE49-F238E27FC236}">
                <a16:creationId xmlns:a16="http://schemas.microsoft.com/office/drawing/2014/main" xmlns="" id="{02C03589-B903-1990-8DB0-761BDBF85F71}"/>
              </a:ext>
            </a:extLst>
          </p:cNvPr>
          <p:cNvSpPr txBox="1"/>
          <p:nvPr/>
        </p:nvSpPr>
        <p:spPr>
          <a:xfrm>
            <a:off x="6715877" y="1550662"/>
            <a:ext cx="1989442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400" spc="-10" dirty="0">
                <a:solidFill>
                  <a:srgbClr val="282A2E"/>
                </a:solidFill>
                <a:cs typeface="Arial"/>
              </a:rPr>
              <a:t>Миксер, блендер, шт</a:t>
            </a:r>
            <a:r>
              <a:rPr lang="ru-RU" sz="1400" spc="-10" dirty="0" smtClean="0">
                <a:solidFill>
                  <a:srgbClr val="282A2E"/>
                </a:solidFill>
                <a:cs typeface="Arial"/>
              </a:rPr>
              <a:t>.</a:t>
            </a:r>
            <a:endParaRPr lang="ru-RU" sz="1400" spc="-10" dirty="0">
              <a:solidFill>
                <a:srgbClr val="282A2E"/>
              </a:solidFill>
              <a:cs typeface="Arial"/>
            </a:endParaRPr>
          </a:p>
        </p:txBody>
      </p:sp>
      <p:grpSp>
        <p:nvGrpSpPr>
          <p:cNvPr id="26" name="object 54">
            <a:extLst>
              <a:ext uri="{FF2B5EF4-FFF2-40B4-BE49-F238E27FC236}">
                <a16:creationId xmlns:a16="http://schemas.microsoft.com/office/drawing/2014/main" xmlns="" id="{EB6875A6-33E0-27D5-BDD6-736C83A7C73C}"/>
              </a:ext>
            </a:extLst>
          </p:cNvPr>
          <p:cNvGrpSpPr/>
          <p:nvPr/>
        </p:nvGrpSpPr>
        <p:grpSpPr>
          <a:xfrm flipV="1">
            <a:off x="5984602" y="2167582"/>
            <a:ext cx="145415" cy="229235"/>
            <a:chOff x="5159608" y="3410570"/>
            <a:chExt cx="145415" cy="229235"/>
          </a:xfrm>
          <a:noFill/>
        </p:grpSpPr>
        <p:sp>
          <p:nvSpPr>
            <p:cNvPr id="27" name="object 55">
              <a:extLst>
                <a:ext uri="{FF2B5EF4-FFF2-40B4-BE49-F238E27FC236}">
                  <a16:creationId xmlns:a16="http://schemas.microsoft.com/office/drawing/2014/main" xmlns="" id="{2C56F767-76BC-8D62-F732-55461467643A}"/>
                </a:ext>
              </a:extLst>
            </p:cNvPr>
            <p:cNvSpPr/>
            <p:nvPr/>
          </p:nvSpPr>
          <p:spPr>
            <a:xfrm>
              <a:off x="5232299" y="3423273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grpFill/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accent4"/>
                </a:solidFill>
              </a:endParaRPr>
            </a:p>
          </p:txBody>
        </p:sp>
        <p:sp>
          <p:nvSpPr>
            <p:cNvPr id="28" name="object 56">
              <a:extLst>
                <a:ext uri="{FF2B5EF4-FFF2-40B4-BE49-F238E27FC236}">
                  <a16:creationId xmlns:a16="http://schemas.microsoft.com/office/drawing/2014/main" xmlns="" id="{A5664F1A-B03F-04CF-51EA-7EB365337287}"/>
                </a:ext>
              </a:extLst>
            </p:cNvPr>
            <p:cNvSpPr/>
            <p:nvPr/>
          </p:nvSpPr>
          <p:spPr>
            <a:xfrm>
              <a:off x="5172308" y="3423270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grpFill/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accent4"/>
                </a:solidFill>
              </a:endParaRPr>
            </a:p>
          </p:txBody>
        </p:sp>
      </p:grpSp>
      <p:grpSp>
        <p:nvGrpSpPr>
          <p:cNvPr id="29" name="object 57">
            <a:extLst>
              <a:ext uri="{FF2B5EF4-FFF2-40B4-BE49-F238E27FC236}">
                <a16:creationId xmlns:a16="http://schemas.microsoft.com/office/drawing/2014/main" xmlns="" id="{DAA218F0-CEEB-24EE-808F-A1898CC2F989}"/>
              </a:ext>
            </a:extLst>
          </p:cNvPr>
          <p:cNvGrpSpPr/>
          <p:nvPr/>
        </p:nvGrpSpPr>
        <p:grpSpPr>
          <a:xfrm flipV="1">
            <a:off x="11423655" y="1600774"/>
            <a:ext cx="145415" cy="229235"/>
            <a:chOff x="10254668" y="3410570"/>
            <a:chExt cx="145415" cy="229235"/>
          </a:xfrm>
        </p:grpSpPr>
        <p:sp>
          <p:nvSpPr>
            <p:cNvPr id="30" name="object 58">
              <a:extLst>
                <a:ext uri="{FF2B5EF4-FFF2-40B4-BE49-F238E27FC236}">
                  <a16:creationId xmlns:a16="http://schemas.microsoft.com/office/drawing/2014/main" xmlns="" id="{3829AC33-6BA6-2113-4665-DB95A10C9E29}"/>
                </a:ext>
              </a:extLst>
            </p:cNvPr>
            <p:cNvSpPr/>
            <p:nvPr/>
          </p:nvSpPr>
          <p:spPr>
            <a:xfrm>
              <a:off x="10327359" y="3423273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pPr algn="r"/>
              <a:endParaRPr/>
            </a:p>
          </p:txBody>
        </p:sp>
        <p:sp>
          <p:nvSpPr>
            <p:cNvPr id="31" name="object 59">
              <a:extLst>
                <a:ext uri="{FF2B5EF4-FFF2-40B4-BE49-F238E27FC236}">
                  <a16:creationId xmlns:a16="http://schemas.microsoft.com/office/drawing/2014/main" xmlns="" id="{040614BF-ABDB-AF24-CDFE-A35D287FB595}"/>
                </a:ext>
              </a:extLst>
            </p:cNvPr>
            <p:cNvSpPr/>
            <p:nvPr/>
          </p:nvSpPr>
          <p:spPr>
            <a:xfrm>
              <a:off x="10267368" y="3423270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pPr algn="r"/>
              <a:endParaRPr/>
            </a:p>
          </p:txBody>
        </p:sp>
      </p:grpSp>
      <p:sp>
        <p:nvSpPr>
          <p:cNvPr id="32" name="object 4">
            <a:extLst>
              <a:ext uri="{FF2B5EF4-FFF2-40B4-BE49-F238E27FC236}">
                <a16:creationId xmlns:a16="http://schemas.microsoft.com/office/drawing/2014/main" xmlns="" id="{5E357016-3540-65DA-59B3-B321F8FC187C}"/>
              </a:ext>
            </a:extLst>
          </p:cNvPr>
          <p:cNvSpPr txBox="1"/>
          <p:nvPr/>
        </p:nvSpPr>
        <p:spPr>
          <a:xfrm>
            <a:off x="4410633" y="2669219"/>
            <a:ext cx="150807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2"/>
                </a:solidFill>
                <a:cs typeface="Arial Black"/>
              </a:rPr>
              <a:t>6 907,52</a:t>
            </a:r>
            <a:endParaRPr lang="ru-RU" sz="2400" b="1" spc="-10" dirty="0">
              <a:solidFill>
                <a:schemeClr val="accent2"/>
              </a:solidFill>
              <a:cs typeface="Arial Black"/>
            </a:endParaRPr>
          </a:p>
        </p:txBody>
      </p:sp>
      <p:sp>
        <p:nvSpPr>
          <p:cNvPr id="33" name="object 10">
            <a:extLst>
              <a:ext uri="{FF2B5EF4-FFF2-40B4-BE49-F238E27FC236}">
                <a16:creationId xmlns:a16="http://schemas.microsoft.com/office/drawing/2014/main" xmlns="" id="{2559CA8F-BD94-D94C-7A09-668B2B7CBA1C}"/>
              </a:ext>
            </a:extLst>
          </p:cNvPr>
          <p:cNvSpPr txBox="1"/>
          <p:nvPr/>
        </p:nvSpPr>
        <p:spPr>
          <a:xfrm>
            <a:off x="672812" y="2746166"/>
            <a:ext cx="270688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400" dirty="0">
                <a:solidFill>
                  <a:srgbClr val="282A2E"/>
                </a:solidFill>
                <a:cs typeface="Arial"/>
              </a:rPr>
              <a:t>Электропылесос </a:t>
            </a:r>
            <a:r>
              <a:rPr lang="ru-RU" sz="1400" dirty="0" smtClean="0">
                <a:solidFill>
                  <a:srgbClr val="282A2E"/>
                </a:solidFill>
                <a:cs typeface="Arial"/>
              </a:rPr>
              <a:t>напольный</a:t>
            </a:r>
            <a:r>
              <a:rPr lang="ru-RU" sz="1400" spc="-10" dirty="0">
                <a:solidFill>
                  <a:srgbClr val="282A2E"/>
                </a:solidFill>
                <a:cs typeface="Arial"/>
              </a:rPr>
              <a:t>, шт</a:t>
            </a:r>
            <a:r>
              <a:rPr lang="ru-RU" sz="1400" spc="-10" dirty="0" smtClean="0">
                <a:solidFill>
                  <a:srgbClr val="282A2E"/>
                </a:solidFill>
                <a:cs typeface="Arial"/>
              </a:rPr>
              <a:t>.</a:t>
            </a:r>
            <a:endParaRPr lang="ru-RU" sz="1400" spc="-10" dirty="0">
              <a:solidFill>
                <a:srgbClr val="282A2E"/>
              </a:solidFill>
              <a:cs typeface="Arial"/>
            </a:endParaRPr>
          </a:p>
        </p:txBody>
      </p:sp>
      <p:sp>
        <p:nvSpPr>
          <p:cNvPr id="34" name="object 26">
            <a:extLst>
              <a:ext uri="{FF2B5EF4-FFF2-40B4-BE49-F238E27FC236}">
                <a16:creationId xmlns:a16="http://schemas.microsoft.com/office/drawing/2014/main" xmlns="" id="{B08B9E51-D0BA-6421-8F77-B73D39F9908E}"/>
              </a:ext>
            </a:extLst>
          </p:cNvPr>
          <p:cNvSpPr txBox="1"/>
          <p:nvPr/>
        </p:nvSpPr>
        <p:spPr>
          <a:xfrm>
            <a:off x="9837406" y="2061152"/>
            <a:ext cx="1432353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4"/>
                </a:solidFill>
                <a:cs typeface="Arial Black"/>
              </a:rPr>
              <a:t>2 839,12</a:t>
            </a:r>
            <a:endParaRPr lang="ru-RU" sz="2400" b="1" spc="-10" dirty="0">
              <a:solidFill>
                <a:schemeClr val="accent4"/>
              </a:solidFill>
              <a:cs typeface="Arial Black"/>
            </a:endParaRPr>
          </a:p>
        </p:txBody>
      </p:sp>
      <p:sp>
        <p:nvSpPr>
          <p:cNvPr id="35" name="object 32">
            <a:extLst>
              <a:ext uri="{FF2B5EF4-FFF2-40B4-BE49-F238E27FC236}">
                <a16:creationId xmlns:a16="http://schemas.microsoft.com/office/drawing/2014/main" xmlns="" id="{BE66C866-9575-5671-58A7-BD2B379B1D7D}"/>
              </a:ext>
            </a:extLst>
          </p:cNvPr>
          <p:cNvSpPr txBox="1"/>
          <p:nvPr/>
        </p:nvSpPr>
        <p:spPr>
          <a:xfrm>
            <a:off x="6715877" y="2139926"/>
            <a:ext cx="143700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400" dirty="0" smtClean="0">
                <a:solidFill>
                  <a:srgbClr val="282A2E"/>
                </a:solidFill>
                <a:cs typeface="Arial"/>
              </a:rPr>
              <a:t>Электроутюг</a:t>
            </a:r>
            <a:r>
              <a:rPr lang="ru-RU" sz="1400" spc="-10" dirty="0">
                <a:solidFill>
                  <a:srgbClr val="282A2E"/>
                </a:solidFill>
                <a:cs typeface="Arial"/>
              </a:rPr>
              <a:t>, шт</a:t>
            </a:r>
            <a:r>
              <a:rPr lang="ru-RU" sz="1400" spc="-10" dirty="0" smtClean="0">
                <a:solidFill>
                  <a:srgbClr val="282A2E"/>
                </a:solidFill>
                <a:cs typeface="Arial"/>
              </a:rPr>
              <a:t>.</a:t>
            </a:r>
            <a:endParaRPr lang="ru-RU" sz="1400" spc="-10" dirty="0">
              <a:solidFill>
                <a:srgbClr val="282A2E"/>
              </a:solidFill>
              <a:cs typeface="Arial"/>
            </a:endParaRPr>
          </a:p>
        </p:txBody>
      </p:sp>
      <p:grpSp>
        <p:nvGrpSpPr>
          <p:cNvPr id="36" name="object 63">
            <a:extLst>
              <a:ext uri="{FF2B5EF4-FFF2-40B4-BE49-F238E27FC236}">
                <a16:creationId xmlns:a16="http://schemas.microsoft.com/office/drawing/2014/main" xmlns="" id="{DEBB91EC-4699-3927-839E-140305EC8DE7}"/>
              </a:ext>
            </a:extLst>
          </p:cNvPr>
          <p:cNvGrpSpPr/>
          <p:nvPr/>
        </p:nvGrpSpPr>
        <p:grpSpPr>
          <a:xfrm>
            <a:off x="5984602" y="2746280"/>
            <a:ext cx="145415" cy="229235"/>
            <a:chOff x="5159608" y="4354513"/>
            <a:chExt cx="145415" cy="229235"/>
          </a:xfrm>
        </p:grpSpPr>
        <p:sp>
          <p:nvSpPr>
            <p:cNvPr id="37" name="object 64">
              <a:extLst>
                <a:ext uri="{FF2B5EF4-FFF2-40B4-BE49-F238E27FC236}">
                  <a16:creationId xmlns:a16="http://schemas.microsoft.com/office/drawing/2014/main" xmlns="" id="{A49E26C6-0B31-D72E-12D9-7719C6175861}"/>
                </a:ext>
              </a:extLst>
            </p:cNvPr>
            <p:cNvSpPr/>
            <p:nvPr/>
          </p:nvSpPr>
          <p:spPr>
            <a:xfrm>
              <a:off x="5232299" y="436721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accent2"/>
                </a:solidFill>
              </a:endParaRPr>
            </a:p>
          </p:txBody>
        </p:sp>
        <p:sp>
          <p:nvSpPr>
            <p:cNvPr id="38" name="object 65">
              <a:extLst>
                <a:ext uri="{FF2B5EF4-FFF2-40B4-BE49-F238E27FC236}">
                  <a16:creationId xmlns:a16="http://schemas.microsoft.com/office/drawing/2014/main" xmlns="" id="{9606145E-8ED1-A693-A221-12C6883F3CE7}"/>
                </a:ext>
              </a:extLst>
            </p:cNvPr>
            <p:cNvSpPr/>
            <p:nvPr/>
          </p:nvSpPr>
          <p:spPr>
            <a:xfrm>
              <a:off x="5172308" y="436721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accent2"/>
                </a:solidFill>
              </a:endParaRPr>
            </a:p>
          </p:txBody>
        </p:sp>
      </p:grpSp>
      <p:grpSp>
        <p:nvGrpSpPr>
          <p:cNvPr id="39" name="object 66">
            <a:extLst>
              <a:ext uri="{FF2B5EF4-FFF2-40B4-BE49-F238E27FC236}">
                <a16:creationId xmlns:a16="http://schemas.microsoft.com/office/drawing/2014/main" xmlns="" id="{2049D19A-7572-192E-E4B2-A6DED712525D}"/>
              </a:ext>
            </a:extLst>
          </p:cNvPr>
          <p:cNvGrpSpPr/>
          <p:nvPr/>
        </p:nvGrpSpPr>
        <p:grpSpPr>
          <a:xfrm flipV="1">
            <a:off x="11404605" y="2142915"/>
            <a:ext cx="145415" cy="229235"/>
            <a:chOff x="10254668" y="4354513"/>
            <a:chExt cx="145415" cy="229235"/>
          </a:xfrm>
        </p:grpSpPr>
        <p:sp>
          <p:nvSpPr>
            <p:cNvPr id="40" name="object 67">
              <a:extLst>
                <a:ext uri="{FF2B5EF4-FFF2-40B4-BE49-F238E27FC236}">
                  <a16:creationId xmlns:a16="http://schemas.microsoft.com/office/drawing/2014/main" xmlns="" id="{E4F4DCA9-40FB-3277-673E-29875690E27A}"/>
                </a:ext>
              </a:extLst>
            </p:cNvPr>
            <p:cNvSpPr/>
            <p:nvPr/>
          </p:nvSpPr>
          <p:spPr>
            <a:xfrm>
              <a:off x="10327359" y="436721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68">
              <a:extLst>
                <a:ext uri="{FF2B5EF4-FFF2-40B4-BE49-F238E27FC236}">
                  <a16:creationId xmlns:a16="http://schemas.microsoft.com/office/drawing/2014/main" xmlns="" id="{CB872E76-EC3A-38C1-0115-12ADE84C9434}"/>
                </a:ext>
              </a:extLst>
            </p:cNvPr>
            <p:cNvSpPr/>
            <p:nvPr/>
          </p:nvSpPr>
          <p:spPr>
            <a:xfrm>
              <a:off x="10267368" y="436721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5">
            <a:extLst>
              <a:ext uri="{FF2B5EF4-FFF2-40B4-BE49-F238E27FC236}">
                <a16:creationId xmlns:a16="http://schemas.microsoft.com/office/drawing/2014/main" xmlns="" id="{20730B41-C332-17C0-F730-F67D47028149}"/>
              </a:ext>
            </a:extLst>
          </p:cNvPr>
          <p:cNvSpPr txBox="1"/>
          <p:nvPr/>
        </p:nvSpPr>
        <p:spPr>
          <a:xfrm>
            <a:off x="3899643" y="3303405"/>
            <a:ext cx="196527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2"/>
                </a:solidFill>
                <a:cs typeface="Arial Black"/>
              </a:rPr>
              <a:t>8 279,98</a:t>
            </a:r>
            <a:endParaRPr lang="ru-RU" sz="2400" b="1" spc="-10" dirty="0">
              <a:solidFill>
                <a:schemeClr val="accent2"/>
              </a:solidFill>
              <a:cs typeface="Arial Black"/>
            </a:endParaRPr>
          </a:p>
        </p:txBody>
      </p:sp>
      <p:sp>
        <p:nvSpPr>
          <p:cNvPr id="43" name="object 11">
            <a:extLst>
              <a:ext uri="{FF2B5EF4-FFF2-40B4-BE49-F238E27FC236}">
                <a16:creationId xmlns:a16="http://schemas.microsoft.com/office/drawing/2014/main" xmlns="" id="{9434A07A-47B0-802E-C771-5AA0149EF133}"/>
              </a:ext>
            </a:extLst>
          </p:cNvPr>
          <p:cNvSpPr txBox="1"/>
          <p:nvPr/>
        </p:nvSpPr>
        <p:spPr>
          <a:xfrm>
            <a:off x="672813" y="3386416"/>
            <a:ext cx="22105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400" spc="-10" dirty="0">
                <a:solidFill>
                  <a:srgbClr val="282A2E"/>
                </a:solidFill>
                <a:cs typeface="Arial"/>
              </a:rPr>
              <a:t>Печь микроволновая, шт</a:t>
            </a:r>
            <a:r>
              <a:rPr lang="ru-RU" sz="1400" spc="-10" dirty="0" smtClean="0">
                <a:solidFill>
                  <a:srgbClr val="282A2E"/>
                </a:solidFill>
                <a:cs typeface="Arial"/>
              </a:rPr>
              <a:t>.</a:t>
            </a:r>
            <a:endParaRPr lang="ru-RU" sz="1400" spc="-10" dirty="0">
              <a:solidFill>
                <a:srgbClr val="282A2E"/>
              </a:solidFill>
              <a:cs typeface="Arial"/>
            </a:endParaRPr>
          </a:p>
        </p:txBody>
      </p:sp>
      <p:sp>
        <p:nvSpPr>
          <p:cNvPr id="44" name="object 27">
            <a:extLst>
              <a:ext uri="{FF2B5EF4-FFF2-40B4-BE49-F238E27FC236}">
                <a16:creationId xmlns:a16="http://schemas.microsoft.com/office/drawing/2014/main" xmlns="" id="{05CE076B-BDE5-EA70-7E4C-259F99E3BE01}"/>
              </a:ext>
            </a:extLst>
          </p:cNvPr>
          <p:cNvSpPr txBox="1"/>
          <p:nvPr/>
        </p:nvSpPr>
        <p:spPr>
          <a:xfrm>
            <a:off x="9840374" y="2717193"/>
            <a:ext cx="14484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dirty="0" smtClean="0">
                <a:solidFill>
                  <a:schemeClr val="accent2"/>
                </a:solidFill>
                <a:cs typeface="Arial Black"/>
              </a:rPr>
              <a:t>1 817,00</a:t>
            </a:r>
            <a:endParaRPr lang="ru-RU" sz="2400" b="1" dirty="0">
              <a:solidFill>
                <a:schemeClr val="accent2"/>
              </a:solidFill>
              <a:cs typeface="Arial Black"/>
            </a:endParaRPr>
          </a:p>
        </p:txBody>
      </p:sp>
      <p:sp>
        <p:nvSpPr>
          <p:cNvPr id="45" name="object 33">
            <a:extLst>
              <a:ext uri="{FF2B5EF4-FFF2-40B4-BE49-F238E27FC236}">
                <a16:creationId xmlns:a16="http://schemas.microsoft.com/office/drawing/2014/main" xmlns="" id="{7EEF7AB2-2E6F-3A0C-CFE2-1CD47CAA2022}"/>
              </a:ext>
            </a:extLst>
          </p:cNvPr>
          <p:cNvSpPr txBox="1"/>
          <p:nvPr/>
        </p:nvSpPr>
        <p:spPr>
          <a:xfrm>
            <a:off x="6715876" y="2776256"/>
            <a:ext cx="2634807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400" spc="-10" dirty="0">
                <a:solidFill>
                  <a:srgbClr val="282A2E"/>
                </a:solidFill>
                <a:cs typeface="Arial"/>
              </a:rPr>
              <a:t>Светильник потолочный, шт</a:t>
            </a:r>
            <a:r>
              <a:rPr lang="ru-RU" sz="1400" spc="-10" dirty="0" smtClean="0">
                <a:solidFill>
                  <a:srgbClr val="282A2E"/>
                </a:solidFill>
                <a:cs typeface="Arial"/>
              </a:rPr>
              <a:t>.</a:t>
            </a:r>
            <a:endParaRPr lang="ru-RU" sz="1400" spc="-10" dirty="0">
              <a:solidFill>
                <a:srgbClr val="282A2E"/>
              </a:solidFill>
              <a:cs typeface="Arial"/>
            </a:endParaRPr>
          </a:p>
        </p:txBody>
      </p:sp>
      <p:grpSp>
        <p:nvGrpSpPr>
          <p:cNvPr id="46" name="object 72">
            <a:extLst>
              <a:ext uri="{FF2B5EF4-FFF2-40B4-BE49-F238E27FC236}">
                <a16:creationId xmlns:a16="http://schemas.microsoft.com/office/drawing/2014/main" xmlns="" id="{88E9D05B-2408-8145-6544-A982707E6645}"/>
              </a:ext>
            </a:extLst>
          </p:cNvPr>
          <p:cNvGrpSpPr/>
          <p:nvPr/>
        </p:nvGrpSpPr>
        <p:grpSpPr>
          <a:xfrm>
            <a:off x="5984602" y="3391095"/>
            <a:ext cx="145415" cy="229235"/>
            <a:chOff x="5159608" y="5288099"/>
            <a:chExt cx="145415" cy="229235"/>
          </a:xfrm>
        </p:grpSpPr>
        <p:sp>
          <p:nvSpPr>
            <p:cNvPr id="47" name="object 73">
              <a:extLst>
                <a:ext uri="{FF2B5EF4-FFF2-40B4-BE49-F238E27FC236}">
                  <a16:creationId xmlns:a16="http://schemas.microsoft.com/office/drawing/2014/main" xmlns="" id="{72D5C8C1-3556-9B92-6404-BEA97C99803A}"/>
                </a:ext>
              </a:extLst>
            </p:cNvPr>
            <p:cNvSpPr/>
            <p:nvPr/>
          </p:nvSpPr>
          <p:spPr>
            <a:xfrm>
              <a:off x="5232299" y="530080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74">
              <a:extLst>
                <a:ext uri="{FF2B5EF4-FFF2-40B4-BE49-F238E27FC236}">
                  <a16:creationId xmlns:a16="http://schemas.microsoft.com/office/drawing/2014/main" xmlns="" id="{546F5C67-E8C3-3FCD-D1A1-B500263FC4B8}"/>
                </a:ext>
              </a:extLst>
            </p:cNvPr>
            <p:cNvSpPr/>
            <p:nvPr/>
          </p:nvSpPr>
          <p:spPr>
            <a:xfrm>
              <a:off x="5172308" y="5300799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75">
            <a:extLst>
              <a:ext uri="{FF2B5EF4-FFF2-40B4-BE49-F238E27FC236}">
                <a16:creationId xmlns:a16="http://schemas.microsoft.com/office/drawing/2014/main" xmlns="" id="{D844F217-B098-2A4B-5F46-390A71B08D23}"/>
              </a:ext>
            </a:extLst>
          </p:cNvPr>
          <p:cNvGrpSpPr/>
          <p:nvPr/>
        </p:nvGrpSpPr>
        <p:grpSpPr>
          <a:xfrm>
            <a:off x="11423655" y="2820086"/>
            <a:ext cx="145415" cy="229235"/>
            <a:chOff x="10254668" y="5288099"/>
            <a:chExt cx="145415" cy="229235"/>
          </a:xfrm>
        </p:grpSpPr>
        <p:sp>
          <p:nvSpPr>
            <p:cNvPr id="50" name="object 76">
              <a:extLst>
                <a:ext uri="{FF2B5EF4-FFF2-40B4-BE49-F238E27FC236}">
                  <a16:creationId xmlns:a16="http://schemas.microsoft.com/office/drawing/2014/main" xmlns="" id="{3C4675C0-1372-5836-BF20-E2D890FF9E85}"/>
                </a:ext>
              </a:extLst>
            </p:cNvPr>
            <p:cNvSpPr/>
            <p:nvPr/>
          </p:nvSpPr>
          <p:spPr>
            <a:xfrm>
              <a:off x="10327359" y="530080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77">
              <a:extLst>
                <a:ext uri="{FF2B5EF4-FFF2-40B4-BE49-F238E27FC236}">
                  <a16:creationId xmlns:a16="http://schemas.microsoft.com/office/drawing/2014/main" xmlns="" id="{A90CFC3B-3721-E3DE-D0FF-40C3089F8516}"/>
                </a:ext>
              </a:extLst>
            </p:cNvPr>
            <p:cNvSpPr/>
            <p:nvPr/>
          </p:nvSpPr>
          <p:spPr>
            <a:xfrm>
              <a:off x="10267368" y="5300799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6">
            <a:extLst>
              <a:ext uri="{FF2B5EF4-FFF2-40B4-BE49-F238E27FC236}">
                <a16:creationId xmlns:a16="http://schemas.microsoft.com/office/drawing/2014/main" xmlns="" id="{DCB0AB13-B5EC-7074-D5E0-BEB060BA3A06}"/>
              </a:ext>
            </a:extLst>
          </p:cNvPr>
          <p:cNvSpPr txBox="1"/>
          <p:nvPr/>
        </p:nvSpPr>
        <p:spPr>
          <a:xfrm>
            <a:off x="3556754" y="3988016"/>
            <a:ext cx="229920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rgbClr val="E36846"/>
                </a:solidFill>
                <a:cs typeface="Arial Black"/>
              </a:rPr>
              <a:t>23 284,75</a:t>
            </a:r>
            <a:endParaRPr lang="ru-RU" sz="2400" b="1" spc="-10" dirty="0">
              <a:solidFill>
                <a:srgbClr val="E36846"/>
              </a:solidFill>
              <a:cs typeface="Arial Black"/>
            </a:endParaRPr>
          </a:p>
        </p:txBody>
      </p:sp>
      <p:sp>
        <p:nvSpPr>
          <p:cNvPr id="53" name="object 12">
            <a:extLst>
              <a:ext uri="{FF2B5EF4-FFF2-40B4-BE49-F238E27FC236}">
                <a16:creationId xmlns:a16="http://schemas.microsoft.com/office/drawing/2014/main" xmlns="" id="{4F38B3F5-BF4D-EB69-FD4F-07316279A8FB}"/>
              </a:ext>
            </a:extLst>
          </p:cNvPr>
          <p:cNvSpPr txBox="1"/>
          <p:nvPr/>
        </p:nvSpPr>
        <p:spPr>
          <a:xfrm>
            <a:off x="672813" y="4035065"/>
            <a:ext cx="214884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lang="ru-RU" sz="1400" dirty="0">
                <a:solidFill>
                  <a:srgbClr val="282A2E"/>
                </a:solidFill>
                <a:cs typeface="Arial"/>
              </a:rPr>
              <a:t>Плита </a:t>
            </a:r>
            <a:r>
              <a:rPr lang="ru-RU" sz="1400" dirty="0" smtClean="0">
                <a:solidFill>
                  <a:srgbClr val="282A2E"/>
                </a:solidFill>
                <a:cs typeface="Arial"/>
              </a:rPr>
              <a:t>бытовая</a:t>
            </a:r>
            <a:r>
              <a:rPr lang="ru-RU" sz="1400" spc="-10" dirty="0">
                <a:solidFill>
                  <a:srgbClr val="282A2E"/>
                </a:solidFill>
                <a:cs typeface="Arial"/>
              </a:rPr>
              <a:t>, шт</a:t>
            </a:r>
            <a:r>
              <a:rPr lang="ru-RU" sz="1400" spc="-10" dirty="0" smtClean="0">
                <a:solidFill>
                  <a:srgbClr val="282A2E"/>
                </a:solidFill>
                <a:cs typeface="Arial"/>
              </a:rPr>
              <a:t>.</a:t>
            </a:r>
            <a:endParaRPr lang="ru-RU" sz="1400" spc="-10" dirty="0">
              <a:solidFill>
                <a:srgbClr val="282A2E"/>
              </a:solidFill>
              <a:cs typeface="Arial"/>
            </a:endParaRPr>
          </a:p>
        </p:txBody>
      </p:sp>
      <p:grpSp>
        <p:nvGrpSpPr>
          <p:cNvPr id="54" name="object 81">
            <a:extLst>
              <a:ext uri="{FF2B5EF4-FFF2-40B4-BE49-F238E27FC236}">
                <a16:creationId xmlns:a16="http://schemas.microsoft.com/office/drawing/2014/main" xmlns="" id="{A6D861F2-2901-9DAB-3A41-BBE42D353E9D}"/>
              </a:ext>
            </a:extLst>
          </p:cNvPr>
          <p:cNvGrpSpPr/>
          <p:nvPr/>
        </p:nvGrpSpPr>
        <p:grpSpPr>
          <a:xfrm>
            <a:off x="6006267" y="4078858"/>
            <a:ext cx="120014" cy="216538"/>
            <a:chOff x="5333678" y="6244742"/>
            <a:chExt cx="120014" cy="216538"/>
          </a:xfrm>
        </p:grpSpPr>
        <p:sp>
          <p:nvSpPr>
            <p:cNvPr id="55" name="object 82">
              <a:extLst>
                <a:ext uri="{FF2B5EF4-FFF2-40B4-BE49-F238E27FC236}">
                  <a16:creationId xmlns:a16="http://schemas.microsoft.com/office/drawing/2014/main" xmlns="" id="{C83EE297-2C9A-B01A-B25C-BE0641A1BEDE}"/>
                </a:ext>
              </a:extLst>
            </p:cNvPr>
            <p:cNvSpPr/>
            <p:nvPr/>
          </p:nvSpPr>
          <p:spPr>
            <a:xfrm>
              <a:off x="5393669" y="6244745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83">
              <a:extLst>
                <a:ext uri="{FF2B5EF4-FFF2-40B4-BE49-F238E27FC236}">
                  <a16:creationId xmlns:a16="http://schemas.microsoft.com/office/drawing/2014/main" xmlns="" id="{2C9803CC-6DA7-B882-9F06-E8F44526CFDF}"/>
                </a:ext>
              </a:extLst>
            </p:cNvPr>
            <p:cNvSpPr/>
            <p:nvPr/>
          </p:nvSpPr>
          <p:spPr>
            <a:xfrm>
              <a:off x="5333678" y="6244742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28">
            <a:extLst>
              <a:ext uri="{FF2B5EF4-FFF2-40B4-BE49-F238E27FC236}">
                <a16:creationId xmlns:a16="http://schemas.microsoft.com/office/drawing/2014/main" xmlns="" id="{4E212A46-34CD-1604-3D84-FC54D16F12F1}"/>
              </a:ext>
            </a:extLst>
          </p:cNvPr>
          <p:cNvSpPr txBox="1"/>
          <p:nvPr/>
        </p:nvSpPr>
        <p:spPr>
          <a:xfrm>
            <a:off x="10154139" y="3316084"/>
            <a:ext cx="11436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chemeClr val="accent4"/>
                </a:solidFill>
                <a:cs typeface="Arial Black"/>
              </a:rPr>
              <a:t>35,37</a:t>
            </a:r>
          </a:p>
        </p:txBody>
      </p:sp>
      <p:sp>
        <p:nvSpPr>
          <p:cNvPr id="58" name="object 34">
            <a:extLst>
              <a:ext uri="{FF2B5EF4-FFF2-40B4-BE49-F238E27FC236}">
                <a16:creationId xmlns:a16="http://schemas.microsoft.com/office/drawing/2014/main" xmlns="" id="{DE4F9878-7754-9046-6883-FDBC41931D61}"/>
              </a:ext>
            </a:extLst>
          </p:cNvPr>
          <p:cNvSpPr txBox="1"/>
          <p:nvPr/>
        </p:nvSpPr>
        <p:spPr>
          <a:xfrm>
            <a:off x="6696826" y="3394655"/>
            <a:ext cx="338062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400" spc="-10" dirty="0">
                <a:solidFill>
                  <a:srgbClr val="282A2E"/>
                </a:solidFill>
                <a:cs typeface="Arial"/>
              </a:rPr>
              <a:t>Лампа электрическая осветительная, шт</a:t>
            </a:r>
            <a:r>
              <a:rPr lang="ru-RU" sz="1400" spc="-10" dirty="0" smtClean="0">
                <a:solidFill>
                  <a:srgbClr val="282A2E"/>
                </a:solidFill>
                <a:cs typeface="Arial"/>
              </a:rPr>
              <a:t>.</a:t>
            </a:r>
            <a:endParaRPr lang="ru-RU" sz="1400" spc="-10" dirty="0">
              <a:solidFill>
                <a:srgbClr val="282A2E"/>
              </a:solidFill>
              <a:cs typeface="Arial"/>
            </a:endParaRPr>
          </a:p>
        </p:txBody>
      </p:sp>
      <p:grpSp>
        <p:nvGrpSpPr>
          <p:cNvPr id="59" name="object 84">
            <a:extLst>
              <a:ext uri="{FF2B5EF4-FFF2-40B4-BE49-F238E27FC236}">
                <a16:creationId xmlns:a16="http://schemas.microsoft.com/office/drawing/2014/main" xmlns="" id="{8CD3DD1A-841A-E219-E737-5DD43A7F21E6}"/>
              </a:ext>
            </a:extLst>
          </p:cNvPr>
          <p:cNvGrpSpPr/>
          <p:nvPr/>
        </p:nvGrpSpPr>
        <p:grpSpPr>
          <a:xfrm flipV="1">
            <a:off x="11423655" y="3391922"/>
            <a:ext cx="145415" cy="229235"/>
            <a:chOff x="10254668" y="6232042"/>
            <a:chExt cx="145415" cy="229235"/>
          </a:xfrm>
        </p:grpSpPr>
        <p:sp>
          <p:nvSpPr>
            <p:cNvPr id="60" name="object 85">
              <a:extLst>
                <a:ext uri="{FF2B5EF4-FFF2-40B4-BE49-F238E27FC236}">
                  <a16:creationId xmlns:a16="http://schemas.microsoft.com/office/drawing/2014/main" xmlns="" id="{398A60D0-49BC-7B6C-7F18-2C3FF36B0D98}"/>
                </a:ext>
              </a:extLst>
            </p:cNvPr>
            <p:cNvSpPr/>
            <p:nvPr/>
          </p:nvSpPr>
          <p:spPr>
            <a:xfrm>
              <a:off x="10327359" y="6244745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86">
              <a:extLst>
                <a:ext uri="{FF2B5EF4-FFF2-40B4-BE49-F238E27FC236}">
                  <a16:creationId xmlns:a16="http://schemas.microsoft.com/office/drawing/2014/main" xmlns="" id="{9B5BDFB5-6E1B-1EB2-B1E7-A1A7BBCCA3CF}"/>
                </a:ext>
              </a:extLst>
            </p:cNvPr>
            <p:cNvSpPr/>
            <p:nvPr/>
          </p:nvSpPr>
          <p:spPr>
            <a:xfrm>
              <a:off x="10267368" y="6244742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7">
            <a:extLst>
              <a:ext uri="{FF2B5EF4-FFF2-40B4-BE49-F238E27FC236}">
                <a16:creationId xmlns:a16="http://schemas.microsoft.com/office/drawing/2014/main" xmlns="" id="{7AF84FC4-9C85-E4F6-F275-ADF840CF8AC5}"/>
              </a:ext>
            </a:extLst>
          </p:cNvPr>
          <p:cNvSpPr txBox="1"/>
          <p:nvPr/>
        </p:nvSpPr>
        <p:spPr>
          <a:xfrm>
            <a:off x="3890678" y="4624070"/>
            <a:ext cx="1983106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2"/>
                </a:solidFill>
                <a:cs typeface="Arial Black"/>
              </a:rPr>
              <a:t>11 956,39</a:t>
            </a:r>
            <a:endParaRPr lang="ru-RU" sz="2400" b="1" spc="-10" dirty="0">
              <a:solidFill>
                <a:schemeClr val="accent2"/>
              </a:solidFill>
              <a:cs typeface="Arial Black"/>
            </a:endParaRPr>
          </a:p>
        </p:txBody>
      </p:sp>
      <p:sp>
        <p:nvSpPr>
          <p:cNvPr id="63" name="object 13">
            <a:extLst>
              <a:ext uri="{FF2B5EF4-FFF2-40B4-BE49-F238E27FC236}">
                <a16:creationId xmlns:a16="http://schemas.microsoft.com/office/drawing/2014/main" xmlns="" id="{7D9D3236-33F1-2E7A-F2DA-EFFD0EDDF163}"/>
              </a:ext>
            </a:extLst>
          </p:cNvPr>
          <p:cNvSpPr txBox="1"/>
          <p:nvPr/>
        </p:nvSpPr>
        <p:spPr>
          <a:xfrm>
            <a:off x="672812" y="4699739"/>
            <a:ext cx="229450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400" dirty="0">
                <a:solidFill>
                  <a:srgbClr val="282A2E"/>
                </a:solidFill>
                <a:cs typeface="Arial"/>
              </a:rPr>
              <a:t>Машина </a:t>
            </a:r>
            <a:r>
              <a:rPr lang="ru-RU" sz="1400" dirty="0" smtClean="0">
                <a:solidFill>
                  <a:srgbClr val="282A2E"/>
                </a:solidFill>
                <a:cs typeface="Arial"/>
              </a:rPr>
              <a:t>швейная</a:t>
            </a:r>
            <a:r>
              <a:rPr lang="ru-RU" sz="1400" spc="-10" dirty="0">
                <a:solidFill>
                  <a:srgbClr val="282A2E"/>
                </a:solidFill>
                <a:cs typeface="Arial"/>
              </a:rPr>
              <a:t>, шт</a:t>
            </a:r>
            <a:r>
              <a:rPr lang="ru-RU" sz="1400" spc="-10" dirty="0" smtClean="0">
                <a:solidFill>
                  <a:srgbClr val="282A2E"/>
                </a:solidFill>
                <a:cs typeface="Arial"/>
              </a:rPr>
              <a:t>.</a:t>
            </a:r>
            <a:endParaRPr lang="ru-RU" sz="1400" spc="-10" dirty="0">
              <a:solidFill>
                <a:srgbClr val="282A2E"/>
              </a:solidFill>
              <a:cs typeface="Arial"/>
            </a:endParaRPr>
          </a:p>
        </p:txBody>
      </p:sp>
      <p:grpSp>
        <p:nvGrpSpPr>
          <p:cNvPr id="64" name="object 90">
            <a:extLst>
              <a:ext uri="{FF2B5EF4-FFF2-40B4-BE49-F238E27FC236}">
                <a16:creationId xmlns:a16="http://schemas.microsoft.com/office/drawing/2014/main" xmlns="" id="{DA4D6476-5517-68E9-5888-FBEAD0CC2F39}"/>
              </a:ext>
            </a:extLst>
          </p:cNvPr>
          <p:cNvGrpSpPr/>
          <p:nvPr/>
        </p:nvGrpSpPr>
        <p:grpSpPr>
          <a:xfrm flipV="1">
            <a:off x="5984606" y="4713763"/>
            <a:ext cx="145415" cy="229235"/>
            <a:chOff x="5159612" y="7170042"/>
            <a:chExt cx="145415" cy="229235"/>
          </a:xfrm>
          <a:noFill/>
        </p:grpSpPr>
        <p:sp>
          <p:nvSpPr>
            <p:cNvPr id="65" name="object 91">
              <a:extLst>
                <a:ext uri="{FF2B5EF4-FFF2-40B4-BE49-F238E27FC236}">
                  <a16:creationId xmlns:a16="http://schemas.microsoft.com/office/drawing/2014/main" xmlns="" id="{0F9FFA7A-A790-ADE1-91C8-A35229FEB7D3}"/>
                </a:ext>
              </a:extLst>
            </p:cNvPr>
            <p:cNvSpPr/>
            <p:nvPr/>
          </p:nvSpPr>
          <p:spPr>
            <a:xfrm>
              <a:off x="5232299" y="717004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4">
                  <a:moveTo>
                    <a:pt x="0" y="0"/>
                  </a:moveTo>
                  <a:lnTo>
                    <a:pt x="0" y="216293"/>
                  </a:lnTo>
                </a:path>
              </a:pathLst>
            </a:custGeom>
            <a:grpFill/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92">
              <a:extLst>
                <a:ext uri="{FF2B5EF4-FFF2-40B4-BE49-F238E27FC236}">
                  <a16:creationId xmlns:a16="http://schemas.microsoft.com/office/drawing/2014/main" xmlns="" id="{F3028A89-61E2-6A25-A8BD-38535C410963}"/>
                </a:ext>
              </a:extLst>
            </p:cNvPr>
            <p:cNvSpPr/>
            <p:nvPr/>
          </p:nvSpPr>
          <p:spPr>
            <a:xfrm>
              <a:off x="5172312" y="7321810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119976" y="0"/>
                  </a:moveTo>
                  <a:lnTo>
                    <a:pt x="59982" y="64528"/>
                  </a:lnTo>
                  <a:lnTo>
                    <a:pt x="0" y="0"/>
                  </a:lnTo>
                </a:path>
              </a:pathLst>
            </a:custGeom>
            <a:grpFill/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29">
            <a:extLst>
              <a:ext uri="{FF2B5EF4-FFF2-40B4-BE49-F238E27FC236}">
                <a16:creationId xmlns:a16="http://schemas.microsoft.com/office/drawing/2014/main" xmlns="" id="{0678658E-D52D-94E0-9807-01A06C864E56}"/>
              </a:ext>
            </a:extLst>
          </p:cNvPr>
          <p:cNvSpPr txBox="1"/>
          <p:nvPr/>
        </p:nvSpPr>
        <p:spPr>
          <a:xfrm>
            <a:off x="10170949" y="3964600"/>
            <a:ext cx="11436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4"/>
                </a:solidFill>
                <a:cs typeface="Arial Black"/>
              </a:rPr>
              <a:t>135,48</a:t>
            </a:r>
            <a:endParaRPr lang="ru-RU" sz="2400" b="1" spc="-10" dirty="0">
              <a:solidFill>
                <a:schemeClr val="accent4"/>
              </a:solidFill>
              <a:cs typeface="Arial Black"/>
            </a:endParaRPr>
          </a:p>
        </p:txBody>
      </p:sp>
      <p:sp>
        <p:nvSpPr>
          <p:cNvPr id="68" name="object 35">
            <a:extLst>
              <a:ext uri="{FF2B5EF4-FFF2-40B4-BE49-F238E27FC236}">
                <a16:creationId xmlns:a16="http://schemas.microsoft.com/office/drawing/2014/main" xmlns="" id="{1EDC5B3B-BB13-02DE-3663-900548E53C05}"/>
              </a:ext>
            </a:extLst>
          </p:cNvPr>
          <p:cNvSpPr txBox="1"/>
          <p:nvPr/>
        </p:nvSpPr>
        <p:spPr>
          <a:xfrm>
            <a:off x="6687861" y="4050354"/>
            <a:ext cx="2885817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400" spc="-10" dirty="0">
                <a:solidFill>
                  <a:srgbClr val="282A2E"/>
                </a:solidFill>
                <a:cs typeface="Arial"/>
              </a:rPr>
              <a:t>Лампа энергосберегающая, шт</a:t>
            </a:r>
            <a:r>
              <a:rPr lang="ru-RU" sz="1400" spc="-10" dirty="0" smtClean="0">
                <a:solidFill>
                  <a:srgbClr val="282A2E"/>
                </a:solidFill>
                <a:cs typeface="Arial"/>
              </a:rPr>
              <a:t>.</a:t>
            </a:r>
            <a:endParaRPr lang="ru-RU" sz="1400" spc="-10" dirty="0">
              <a:solidFill>
                <a:srgbClr val="282A2E"/>
              </a:solidFill>
              <a:cs typeface="Arial"/>
            </a:endParaRPr>
          </a:p>
        </p:txBody>
      </p:sp>
      <p:sp>
        <p:nvSpPr>
          <p:cNvPr id="72" name="Нижний колонтитул 3">
            <a:extLst>
              <a:ext uri="{FF2B5EF4-FFF2-40B4-BE49-F238E27FC236}">
                <a16:creationId xmlns:a16="http://schemas.microsoft.com/office/drawing/2014/main" xmlns="" id="{EB039BD7-BC84-E333-19DA-A2104AB32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8556" y="6448271"/>
            <a:ext cx="10219315" cy="365125"/>
          </a:xfrm>
        </p:spPr>
        <p:txBody>
          <a:bodyPr/>
          <a:lstStyle/>
          <a:p>
            <a:r>
              <a:rPr lang="ru-RU" dirty="0">
                <a:cs typeface="Arial"/>
              </a:rPr>
              <a:t>индексы</a:t>
            </a:r>
            <a:r>
              <a:rPr lang="ru-RU" spc="-34" dirty="0">
                <a:cs typeface="Arial"/>
              </a:rPr>
              <a:t> </a:t>
            </a:r>
            <a:r>
              <a:rPr lang="ru-RU" dirty="0">
                <a:cs typeface="Arial"/>
              </a:rPr>
              <a:t>цен</a:t>
            </a:r>
            <a:r>
              <a:rPr lang="ru-RU" spc="-26" dirty="0">
                <a:cs typeface="Arial"/>
              </a:rPr>
              <a:t> </a:t>
            </a:r>
            <a:r>
              <a:rPr lang="ru-RU" dirty="0">
                <a:cs typeface="Arial"/>
              </a:rPr>
              <a:t>на</a:t>
            </a:r>
            <a:r>
              <a:rPr lang="ru-RU" spc="-26" dirty="0">
                <a:cs typeface="Arial"/>
              </a:rPr>
              <a:t> </a:t>
            </a:r>
            <a:r>
              <a:rPr lang="ru-RU" spc="-8" dirty="0">
                <a:cs typeface="Arial"/>
              </a:rPr>
              <a:t>отдельные</a:t>
            </a:r>
            <a:r>
              <a:rPr lang="ru-RU" spc="-26" dirty="0">
                <a:cs typeface="Arial"/>
              </a:rPr>
              <a:t> </a:t>
            </a:r>
            <a:r>
              <a:rPr lang="ru-RU" dirty="0">
                <a:cs typeface="Arial"/>
              </a:rPr>
              <a:t>группы</a:t>
            </a:r>
            <a:r>
              <a:rPr lang="ru-RU" spc="-23" dirty="0">
                <a:cs typeface="Arial"/>
              </a:rPr>
              <a:t> </a:t>
            </a:r>
            <a:r>
              <a:rPr lang="ru-RU" dirty="0">
                <a:cs typeface="Arial"/>
              </a:rPr>
              <a:t>и</a:t>
            </a:r>
            <a:r>
              <a:rPr lang="ru-RU" spc="-23" dirty="0">
                <a:cs typeface="Arial"/>
              </a:rPr>
              <a:t> </a:t>
            </a:r>
            <a:r>
              <a:rPr lang="ru-RU" spc="-15" dirty="0">
                <a:cs typeface="Arial"/>
              </a:rPr>
              <a:t>виды </a:t>
            </a:r>
            <a:r>
              <a:rPr lang="ru-RU" spc="-15" dirty="0" smtClean="0">
                <a:cs typeface="Arial"/>
              </a:rPr>
              <a:t>не</a:t>
            </a:r>
            <a:r>
              <a:rPr lang="ru-RU" spc="-8" dirty="0" smtClean="0">
                <a:cs typeface="Arial"/>
              </a:rPr>
              <a:t>продовольственных</a:t>
            </a:r>
            <a:r>
              <a:rPr lang="ru-RU" spc="-41" dirty="0" smtClean="0">
                <a:cs typeface="Arial"/>
              </a:rPr>
              <a:t> </a:t>
            </a:r>
            <a:r>
              <a:rPr lang="ru-RU" spc="-8" dirty="0">
                <a:cs typeface="Arial"/>
              </a:rPr>
              <a:t>товаров </a:t>
            </a:r>
            <a:endParaRPr lang="ru-RU" dirty="0"/>
          </a:p>
        </p:txBody>
      </p:sp>
      <p:grpSp>
        <p:nvGrpSpPr>
          <p:cNvPr id="73" name="Группа 72"/>
          <p:cNvGrpSpPr/>
          <p:nvPr/>
        </p:nvGrpSpPr>
        <p:grpSpPr>
          <a:xfrm>
            <a:off x="721812" y="5872529"/>
            <a:ext cx="1107259" cy="175846"/>
            <a:chOff x="8780102" y="5524363"/>
            <a:chExt cx="1107259" cy="175846"/>
          </a:xfrm>
        </p:grpSpPr>
        <p:sp>
          <p:nvSpPr>
            <p:cNvPr id="74" name="object 40">
              <a:extLst>
                <a:ext uri="{FF2B5EF4-FFF2-40B4-BE49-F238E27FC236}">
                  <a16:creationId xmlns:a16="http://schemas.microsoft.com/office/drawing/2014/main" xmlns="" id="{5324A732-69CB-E824-CC1C-11AF229E0DCE}"/>
                </a:ext>
              </a:extLst>
            </p:cNvPr>
            <p:cNvSpPr txBox="1"/>
            <p:nvPr/>
          </p:nvSpPr>
          <p:spPr>
            <a:xfrm>
              <a:off x="9042176" y="5528930"/>
              <a:ext cx="845185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spc="-10" dirty="0" smtClean="0">
                  <a:latin typeface="Arial"/>
                  <a:cs typeface="Arial"/>
                </a:rPr>
                <a:t>П</a:t>
              </a:r>
              <a:r>
                <a:rPr sz="1000" spc="-10" dirty="0" err="1" smtClean="0">
                  <a:latin typeface="Arial"/>
                  <a:cs typeface="Arial"/>
                </a:rPr>
                <a:t>овышение</a:t>
              </a:r>
              <a:endParaRPr sz="1000" dirty="0">
                <a:latin typeface="Arial"/>
                <a:cs typeface="Arial"/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xmlns="" id="{C72D0C63-C43C-8741-441A-E779446EE15E}"/>
                </a:ext>
              </a:extLst>
            </p:cNvPr>
            <p:cNvSpPr/>
            <p:nvPr/>
          </p:nvSpPr>
          <p:spPr>
            <a:xfrm>
              <a:off x="8780102" y="5524363"/>
              <a:ext cx="175846" cy="175846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1855923" y="5882054"/>
            <a:ext cx="1054244" cy="175846"/>
            <a:chOff x="10179900" y="5524363"/>
            <a:chExt cx="1054244" cy="175846"/>
          </a:xfrm>
        </p:grpSpPr>
        <p:sp>
          <p:nvSpPr>
            <p:cNvPr id="77" name="object 41">
              <a:extLst>
                <a:ext uri="{FF2B5EF4-FFF2-40B4-BE49-F238E27FC236}">
                  <a16:creationId xmlns:a16="http://schemas.microsoft.com/office/drawing/2014/main" xmlns="" id="{08507200-98E2-89C4-C7EB-9612958905A7}"/>
                </a:ext>
              </a:extLst>
            </p:cNvPr>
            <p:cNvSpPr txBox="1"/>
            <p:nvPr/>
          </p:nvSpPr>
          <p:spPr>
            <a:xfrm>
              <a:off x="10430234" y="5528930"/>
              <a:ext cx="803910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spc="-10" dirty="0" smtClean="0">
                  <a:latin typeface="Arial"/>
                  <a:cs typeface="Arial"/>
                </a:rPr>
                <a:t>П</a:t>
              </a:r>
              <a:r>
                <a:rPr sz="1000" spc="-10" dirty="0" err="1" smtClean="0">
                  <a:latin typeface="Arial"/>
                  <a:cs typeface="Arial"/>
                </a:rPr>
                <a:t>онижение</a:t>
              </a:r>
              <a:endParaRPr sz="1000" dirty="0">
                <a:latin typeface="Arial"/>
                <a:cs typeface="Arial"/>
              </a:endParaRPr>
            </a:p>
          </p:txBody>
        </p:sp>
        <p:sp>
          <p:nvSpPr>
            <p:cNvPr id="78" name="Овал 77">
              <a:extLst>
                <a:ext uri="{FF2B5EF4-FFF2-40B4-BE49-F238E27FC236}">
                  <a16:creationId xmlns:a16="http://schemas.microsoft.com/office/drawing/2014/main" xmlns="" id="{5F494B05-9C03-963B-4C72-7E49FB8AAE48}"/>
                </a:ext>
              </a:extLst>
            </p:cNvPr>
            <p:cNvSpPr/>
            <p:nvPr/>
          </p:nvSpPr>
          <p:spPr>
            <a:xfrm>
              <a:off x="10179900" y="5524363"/>
              <a:ext cx="175846" cy="175846"/>
            </a:xfrm>
            <a:prstGeom prst="ellipse">
              <a:avLst/>
            </a:prstGeom>
            <a:solidFill>
              <a:srgbClr val="47AA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9" name="object 29">
            <a:extLst>
              <a:ext uri="{FF2B5EF4-FFF2-40B4-BE49-F238E27FC236}">
                <a16:creationId xmlns:a16="http://schemas.microsoft.com/office/drawing/2014/main" xmlns="" id="{0678658E-D52D-94E0-9807-01A06C864E56}"/>
              </a:ext>
            </a:extLst>
          </p:cNvPr>
          <p:cNvSpPr txBox="1"/>
          <p:nvPr/>
        </p:nvSpPr>
        <p:spPr>
          <a:xfrm>
            <a:off x="10171882" y="5230168"/>
            <a:ext cx="11436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 smtClean="0">
                <a:solidFill>
                  <a:schemeClr val="accent2"/>
                </a:solidFill>
                <a:cs typeface="Arial Black"/>
              </a:rPr>
              <a:t>74,07</a:t>
            </a:r>
            <a:endParaRPr lang="ru-RU" sz="2400" b="1" spc="-10" dirty="0">
              <a:solidFill>
                <a:schemeClr val="accent2"/>
              </a:solidFill>
              <a:cs typeface="Arial Black"/>
            </a:endParaRPr>
          </a:p>
        </p:txBody>
      </p:sp>
      <p:sp>
        <p:nvSpPr>
          <p:cNvPr id="80" name="object 35">
            <a:extLst>
              <a:ext uri="{FF2B5EF4-FFF2-40B4-BE49-F238E27FC236}">
                <a16:creationId xmlns:a16="http://schemas.microsoft.com/office/drawing/2014/main" xmlns="" id="{1EDC5B3B-BB13-02DE-3663-900548E53C05}"/>
              </a:ext>
            </a:extLst>
          </p:cNvPr>
          <p:cNvSpPr txBox="1"/>
          <p:nvPr/>
        </p:nvSpPr>
        <p:spPr>
          <a:xfrm>
            <a:off x="6679269" y="5315922"/>
            <a:ext cx="355058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-10" dirty="0">
                <a:solidFill>
                  <a:srgbClr val="282A2E"/>
                </a:solidFill>
                <a:cs typeface="Arial"/>
              </a:rPr>
              <a:t>Батарейки электрические типа </a:t>
            </a:r>
            <a:r>
              <a:rPr lang="ru-RU" sz="1400" spc="-10" dirty="0" smtClean="0">
                <a:solidFill>
                  <a:srgbClr val="282A2E"/>
                </a:solidFill>
                <a:cs typeface="Arial"/>
              </a:rPr>
              <a:t>АА, шт.</a:t>
            </a:r>
            <a:endParaRPr lang="ru-RU" sz="1400" spc="-10" dirty="0">
              <a:solidFill>
                <a:srgbClr val="282A2E"/>
              </a:solidFill>
              <a:cs typeface="Arial"/>
            </a:endParaRPr>
          </a:p>
        </p:txBody>
      </p:sp>
      <p:grpSp>
        <p:nvGrpSpPr>
          <p:cNvPr id="81" name="object 93">
            <a:extLst>
              <a:ext uri="{FF2B5EF4-FFF2-40B4-BE49-F238E27FC236}">
                <a16:creationId xmlns:a16="http://schemas.microsoft.com/office/drawing/2014/main" xmlns="" id="{F8D94007-DD8B-21F3-C3BA-6ADEC00FEDCC}"/>
              </a:ext>
            </a:extLst>
          </p:cNvPr>
          <p:cNvGrpSpPr/>
          <p:nvPr/>
        </p:nvGrpSpPr>
        <p:grpSpPr>
          <a:xfrm>
            <a:off x="11418238" y="5304781"/>
            <a:ext cx="120014" cy="216538"/>
            <a:chOff x="10543593" y="7188683"/>
            <a:chExt cx="120014" cy="216538"/>
          </a:xfrm>
        </p:grpSpPr>
        <p:sp>
          <p:nvSpPr>
            <p:cNvPr id="82" name="object 94">
              <a:extLst>
                <a:ext uri="{FF2B5EF4-FFF2-40B4-BE49-F238E27FC236}">
                  <a16:creationId xmlns:a16="http://schemas.microsoft.com/office/drawing/2014/main" xmlns="" id="{94469C34-E215-07AD-CCFA-07F689FB120F}"/>
                </a:ext>
              </a:extLst>
            </p:cNvPr>
            <p:cNvSpPr/>
            <p:nvPr/>
          </p:nvSpPr>
          <p:spPr>
            <a:xfrm>
              <a:off x="10603584" y="718868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4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95">
              <a:extLst>
                <a:ext uri="{FF2B5EF4-FFF2-40B4-BE49-F238E27FC236}">
                  <a16:creationId xmlns:a16="http://schemas.microsoft.com/office/drawing/2014/main" xmlns="" id="{786610EB-80A7-454F-C8A4-377C6FCE6521}"/>
                </a:ext>
              </a:extLst>
            </p:cNvPr>
            <p:cNvSpPr/>
            <p:nvPr/>
          </p:nvSpPr>
          <p:spPr>
            <a:xfrm>
              <a:off x="10543593" y="718868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8" name="object 84">
            <a:extLst>
              <a:ext uri="{FF2B5EF4-FFF2-40B4-BE49-F238E27FC236}">
                <a16:creationId xmlns:a16="http://schemas.microsoft.com/office/drawing/2014/main" xmlns="" id="{8CD3DD1A-841A-E219-E737-5DD43A7F21E6}"/>
              </a:ext>
            </a:extLst>
          </p:cNvPr>
          <p:cNvGrpSpPr/>
          <p:nvPr/>
        </p:nvGrpSpPr>
        <p:grpSpPr>
          <a:xfrm flipV="1">
            <a:off x="11415822" y="4056636"/>
            <a:ext cx="145415" cy="229235"/>
            <a:chOff x="10254668" y="6232042"/>
            <a:chExt cx="145415" cy="229235"/>
          </a:xfrm>
        </p:grpSpPr>
        <p:sp>
          <p:nvSpPr>
            <p:cNvPr id="89" name="object 85">
              <a:extLst>
                <a:ext uri="{FF2B5EF4-FFF2-40B4-BE49-F238E27FC236}">
                  <a16:creationId xmlns:a16="http://schemas.microsoft.com/office/drawing/2014/main" xmlns="" id="{398A60D0-49BC-7B6C-7F18-2C3FF36B0D98}"/>
                </a:ext>
              </a:extLst>
            </p:cNvPr>
            <p:cNvSpPr/>
            <p:nvPr/>
          </p:nvSpPr>
          <p:spPr>
            <a:xfrm>
              <a:off x="10327359" y="6244745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86">
              <a:extLst>
                <a:ext uri="{FF2B5EF4-FFF2-40B4-BE49-F238E27FC236}">
                  <a16:creationId xmlns:a16="http://schemas.microsoft.com/office/drawing/2014/main" xmlns="" id="{9B5BDFB5-6E1B-1EB2-B1E7-A1A7BBCCA3CF}"/>
                </a:ext>
              </a:extLst>
            </p:cNvPr>
            <p:cNvSpPr/>
            <p:nvPr/>
          </p:nvSpPr>
          <p:spPr>
            <a:xfrm>
              <a:off x="10267368" y="6244742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4" name="Текст 2"/>
          <p:cNvSpPr txBox="1">
            <a:spLocks/>
          </p:cNvSpPr>
          <p:nvPr/>
        </p:nvSpPr>
        <p:spPr>
          <a:xfrm>
            <a:off x="9517637" y="1096962"/>
            <a:ext cx="2169465" cy="36512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b="0" dirty="0" smtClean="0"/>
              <a:t>рублей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3903682618"/>
      </p:ext>
    </p:extLst>
  </p:cSld>
  <p:clrMapOvr>
    <a:masterClrMapping/>
  </p:clrMapOvr>
</p:sld>
</file>

<file path=ppt/theme/theme1.xml><?xml version="1.0" encoding="utf-8"?>
<a:theme xmlns:a="http://schemas.openxmlformats.org/drawingml/2006/main" name="Титульный слайд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лайд &quot;Содержание&quot;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Слайды &quot;Раздел&quot;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Информационные слайды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Пустой слайд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2140</TotalTime>
  <Words>877</Words>
  <Application>Microsoft Office PowerPoint</Application>
  <PresentationFormat>Произвольный</PresentationFormat>
  <Paragraphs>329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Титульный слайд</vt:lpstr>
      <vt:lpstr>Слайд "Содержание"</vt:lpstr>
      <vt:lpstr>Слайды "Раздел"</vt:lpstr>
      <vt:lpstr>Информационные слайды</vt:lpstr>
      <vt:lpstr>Пустой слайд</vt:lpstr>
      <vt:lpstr>ИНДЕКС ПОТРЕБИТЕЛЬСКИХ ЦЕН</vt:lpstr>
      <vt:lpstr>Презентация PowerPoint</vt:lpstr>
      <vt:lpstr>ГРАФИК ДИНАМИКИ</vt:lpstr>
      <vt:lpstr>РЕЙТИНГ РЕГИОНОВ</vt:lpstr>
      <vt:lpstr>РЕЙТИНГ РЕГИОНОВ</vt:lpstr>
      <vt:lpstr>ИНДЕКСЫ ЦЕН НА ОТДЕЛЬНЫЕ ГРУППЫ  И ВИДЫ ПРОДОВОЛЬСТВЕННЫХ ТОВАРОВ</vt:lpstr>
      <vt:lpstr>СРЕДНИЕ ЦЕНЫ НА ПЛОДООВОЩНУЮ ПРОДУКЦИЮ</vt:lpstr>
      <vt:lpstr>ИНДЕКСЫ ЦЕН НА ОТДЕЛЬНЫЕ ГРУППЫ НЕПРОДОВОЛЬСТВЕННЫХ ТОВАРОВ</vt:lpstr>
      <vt:lpstr>СРЕДНИЕ ЦЕНЫ НА ЭЛЕКТРОТОВАРЫ  И ДРУГИЕ БЫТОВЫЕ ПРИБОРЫ </vt:lpstr>
      <vt:lpstr>ИНДЕКСЫ ПОТРЕБИТЕЛЬСКИХ ЦЕН  НА ТОПЛИВО МОТОРНОЕ</vt:lpstr>
      <vt:lpstr>ИНДЕКСЫ ЦЕН НА ОТДЕЛЬНЫЕ ГРУППЫ УСЛУГ</vt:lpstr>
      <vt:lpstr>СРЕДНИЕ ЦЕНЫ НА МЕДИЦИНСКИЕ УСЛУГИ</vt:lpstr>
      <vt:lpstr>СТРУКТУРА СТОИМОСТИ УСЛОВНОГО (МИНИМАЛЬНОГО) НАБОРА ПРОДУКТОВ ПИТАНИЯ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Токарева Екатерина Дмитриевна</dc:creator>
  <cp:lastModifiedBy>Васильева Василиса</cp:lastModifiedBy>
  <cp:revision>136</cp:revision>
  <dcterms:created xsi:type="dcterms:W3CDTF">2023-12-06T11:24:07Z</dcterms:created>
  <dcterms:modified xsi:type="dcterms:W3CDTF">2024-06-28T11:49:02Z</dcterms:modified>
</cp:coreProperties>
</file>